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3"/>
    <p:sldId id="292" r:id="rId4"/>
    <p:sldId id="258" r:id="rId5"/>
    <p:sldId id="259" r:id="rId6"/>
    <p:sldId id="257" r:id="rId7"/>
    <p:sldId id="260" r:id="rId8"/>
    <p:sldId id="261" r:id="rId9"/>
    <p:sldId id="293" r:id="rId11"/>
    <p:sldId id="262" r:id="rId12"/>
    <p:sldId id="298" r:id="rId13"/>
    <p:sldId id="263" r:id="rId14"/>
    <p:sldId id="299" r:id="rId15"/>
    <p:sldId id="278" r:id="rId16"/>
    <p:sldId id="300" r:id="rId17"/>
    <p:sldId id="279" r:id="rId18"/>
    <p:sldId id="301" r:id="rId19"/>
    <p:sldId id="280" r:id="rId20"/>
    <p:sldId id="320" r:id="rId21"/>
    <p:sldId id="281" r:id="rId22"/>
    <p:sldId id="302" r:id="rId23"/>
    <p:sldId id="282" r:id="rId24"/>
    <p:sldId id="303" r:id="rId25"/>
    <p:sldId id="283" r:id="rId26"/>
    <p:sldId id="323" r:id="rId27"/>
    <p:sldId id="297" r:id="rId28"/>
    <p:sldId id="324" r:id="rId29"/>
    <p:sldId id="284" r:id="rId30"/>
    <p:sldId id="335" r:id="rId31"/>
    <p:sldId id="308" r:id="rId32"/>
    <p:sldId id="336" r:id="rId33"/>
    <p:sldId id="338" r:id="rId34"/>
    <p:sldId id="339" r:id="rId35"/>
    <p:sldId id="327" r:id="rId36"/>
    <p:sldId id="328" r:id="rId37"/>
    <p:sldId id="332" r:id="rId38"/>
    <p:sldId id="33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jpe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1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1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1" Type="http://schemas.openxmlformats.org/officeDocument/2006/relationships/image" Target="../media/image15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1" Type="http://schemas.openxmlformats.org/officeDocument/2006/relationships/image" Target="../media/image1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1" Type="http://schemas.openxmlformats.org/officeDocument/2006/relationships/image" Target="../media/image15.jpe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image" Target="../media/image33.png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image" Target="../media/image32.png"/><Relationship Id="rId3" Type="http://schemas.openxmlformats.org/officeDocument/2006/relationships/tags" Target="../tags/tag3.xml"/><Relationship Id="rId2" Type="http://schemas.openxmlformats.org/officeDocument/2006/relationships/image" Target="../media/image31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30.png"/><Relationship Id="rId10" Type="http://schemas.openxmlformats.org/officeDocument/2006/relationships/tags" Target="../tags/tag8.xml"/><Relationship Id="rId1" Type="http://schemas.openxmlformats.org/officeDocument/2006/relationships/tags" Target="../tags/tag2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9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2.jpeg"/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image" Target="../media/image39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jpe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12190"/>
            <a:ext cx="9144000" cy="1094740"/>
          </a:xfrm>
        </p:spPr>
        <p:txBody>
          <a:bodyPr/>
          <a:lstStyle/>
          <a:p>
            <a:r>
              <a:rPr lang="de-DE" altLang="en-US" sz="4800" dirty="0">
                <a:latin typeface="Calibri" panose="020F0502020204030204" charset="0"/>
              </a:rPr>
              <a:t>Nail Melanoma Project</a:t>
            </a:r>
            <a:endParaRPr lang="de-DE" altLang="en-US" sz="4800" dirty="0">
              <a:latin typeface="Calibri" panose="020F050202020403020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2106613"/>
            <a:ext cx="9144000" cy="1655762"/>
          </a:xfrm>
        </p:spPr>
        <p:txBody>
          <a:bodyPr/>
          <a:lstStyle/>
          <a:p>
            <a:r>
              <a:rPr lang="de-DE" altLang="en-US" b="1">
                <a:latin typeface="Calibri" panose="020F0502020204030204" charset="0"/>
              </a:rPr>
              <a:t>Step 1:</a:t>
            </a:r>
            <a:r>
              <a:rPr lang="de-DE" altLang="en-US">
                <a:latin typeface="Calibri" panose="020F0502020204030204" charset="0"/>
              </a:rPr>
              <a:t> Nail Detection on Hand Images with YOLO</a:t>
            </a:r>
            <a:endParaRPr lang="de-DE" altLang="en-US">
              <a:latin typeface="Calibri" panose="020F0502020204030204" charset="0"/>
            </a:endParaRPr>
          </a:p>
          <a:p>
            <a:r>
              <a:rPr lang="de-DE" altLang="en-US">
                <a:latin typeface="Calibri" panose="020F0502020204030204" charset="0"/>
              </a:rPr>
              <a:t>(Bounding Box Algorithm)</a:t>
            </a:r>
            <a:endParaRPr lang="de-DE" altLang="en-US">
              <a:latin typeface="Calibri" panose="020F0502020204030204" charset="0"/>
            </a:endParaRPr>
          </a:p>
          <a:p>
            <a:endParaRPr lang="de-DE" altLang="en-US">
              <a:latin typeface="Calibri" panose="020F05020202040302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260985" y="5078095"/>
            <a:ext cx="338645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de-DE" altLang="en-US" sz="1600" b="1">
              <a:latin typeface="Calibri" panose="020F0502020204030204" charset="0"/>
            </a:endParaRPr>
          </a:p>
          <a:p>
            <a:r>
              <a:rPr lang="de-DE" altLang="en-US" sz="1600" b="1">
                <a:latin typeface="Calibri" panose="020F0502020204030204" charset="0"/>
              </a:rPr>
              <a:t>Supervisor:</a:t>
            </a:r>
            <a:r>
              <a:rPr lang="de-DE" altLang="en-US" sz="1600">
                <a:latin typeface="Calibri" panose="020F0502020204030204" charset="0"/>
              </a:rPr>
              <a:t> Juan Prada</a:t>
            </a:r>
            <a:endParaRPr lang="de-DE" altLang="en-US" sz="1600">
              <a:latin typeface="Calibri" panose="020F0502020204030204" charset="0"/>
            </a:endParaRPr>
          </a:p>
          <a:p>
            <a:r>
              <a:rPr lang="de-DE" altLang="en-US" sz="1600" b="1">
                <a:latin typeface="Calibri" panose="020F0502020204030204" charset="0"/>
              </a:rPr>
              <a:t>Second Examiner:</a:t>
            </a:r>
            <a:r>
              <a:rPr lang="de-DE" altLang="en-US" sz="1600">
                <a:latin typeface="Calibri" panose="020F0502020204030204" charset="0"/>
              </a:rPr>
              <a:t> Thomas Dandekar</a:t>
            </a:r>
            <a:endParaRPr lang="de-DE" altLang="en-US" sz="1600">
              <a:latin typeface="Calibri" panose="020F0502020204030204" charset="0"/>
            </a:endParaRPr>
          </a:p>
          <a:p>
            <a:r>
              <a:rPr lang="de-DE" altLang="en-US" sz="1600">
                <a:latin typeface="Calibri" panose="020F0502020204030204" charset="0"/>
              </a:rPr>
              <a:t>Ayca Öztürk, 2777497</a:t>
            </a:r>
            <a:endParaRPr lang="de-DE" altLang="en-US" sz="1600">
              <a:latin typeface="Calibri" panose="020F0502020204030204" charset="0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1"/>
          <a:stretch>
            <a:fillRect/>
          </a:stretch>
        </p:blipFill>
        <p:spPr>
          <a:xfrm>
            <a:off x="-37147" y="-27940"/>
            <a:ext cx="3305175" cy="144780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3723005" y="3115310"/>
            <a:ext cx="4899025" cy="3187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8110"/>
            <a:ext cx="10515600" cy="1325563"/>
          </a:xfrm>
        </p:spPr>
        <p:txBody>
          <a:bodyPr/>
          <a:p>
            <a:r>
              <a:rPr lang="de-DE" altLang="en-US" sz="2400" b="1">
                <a:latin typeface="Calibri" panose="020F0502020204030204" charset="0"/>
                <a:sym typeface="+mn-ea"/>
              </a:rPr>
              <a:t>Experiment 1:</a:t>
            </a:r>
            <a:r>
              <a:rPr lang="de-DE" altLang="en-US" sz="2400">
                <a:latin typeface="Calibri" panose="020F0502020204030204" charset="0"/>
                <a:sym typeface="+mn-ea"/>
              </a:rPr>
              <a:t> epochs: 20 batch: 8 imgsz: 640</a:t>
            </a:r>
            <a:endParaRPr lang="de-DE" altLang="en-US" sz="2400">
              <a:latin typeface="Calibri" panose="020F0502020204030204" charset="0"/>
              <a:sym typeface="+mn-ea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977390" y="1825625"/>
            <a:ext cx="2902585" cy="435165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832725" y="1108075"/>
            <a:ext cx="3521075" cy="5278755"/>
          </a:xfrm>
          <a:prstGeom prst="rect">
            <a:avLst/>
          </a:prstGeom>
        </p:spPr>
      </p:pic>
      <p:pic>
        <p:nvPicPr>
          <p:cNvPr id="11" name="Picture 10" descr="val_batch0_pr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22375"/>
            <a:ext cx="5250180" cy="525018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583565" y="3609975"/>
            <a:ext cx="1260000" cy="576000"/>
          </a:xfrm>
          <a:prstGeom prst="straightConnector1">
            <a:avLst/>
          </a:prstGeom>
          <a:ln w="47625" cap="rnd">
            <a:solidFill>
              <a:srgbClr val="FF000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5247640" y="2127305"/>
            <a:ext cx="840740" cy="652145"/>
          </a:xfrm>
          <a:prstGeom prst="straightConnector1">
            <a:avLst/>
          </a:prstGeom>
          <a:ln w="47625" cap="rnd">
            <a:solidFill>
              <a:srgbClr val="FF000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132205" y="2007290"/>
            <a:ext cx="560070" cy="514985"/>
          </a:xfrm>
          <a:prstGeom prst="straightConnector1">
            <a:avLst/>
          </a:prstGeom>
          <a:ln w="47625" cap="rnd">
            <a:solidFill>
              <a:srgbClr val="FF000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150235" y="4757475"/>
            <a:ext cx="378460" cy="452120"/>
          </a:xfrm>
          <a:prstGeom prst="straightConnector1">
            <a:avLst/>
          </a:prstGeom>
          <a:ln w="47625" cap="rnd">
            <a:solidFill>
              <a:srgbClr val="FF000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571365" y="3559230"/>
            <a:ext cx="429895" cy="363220"/>
          </a:xfrm>
          <a:prstGeom prst="straightConnector1">
            <a:avLst/>
          </a:prstGeom>
          <a:ln w="47625" cap="rnd">
            <a:solidFill>
              <a:srgbClr val="FF000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75" y="118110"/>
            <a:ext cx="10515600" cy="1325563"/>
          </a:xfrm>
        </p:spPr>
        <p:txBody>
          <a:bodyPr/>
          <a:p>
            <a:r>
              <a:rPr lang="de-DE" altLang="en-US" sz="2400" b="1">
                <a:latin typeface="Calibri" panose="020F0502020204030204" charset="0"/>
                <a:sym typeface="+mn-ea"/>
              </a:rPr>
              <a:t>Experiment 2:</a:t>
            </a:r>
            <a:r>
              <a:rPr lang="de-DE" altLang="en-US" sz="2400">
                <a:latin typeface="Calibri" panose="020F0502020204030204" charset="0"/>
                <a:sym typeface="+mn-ea"/>
              </a:rPr>
              <a:t> epochs: 20 batch: 16 imgsz: 640</a:t>
            </a:r>
            <a:endParaRPr lang="de-DE" altLang="en-US" sz="2400">
              <a:latin typeface="Calibri" panose="020F050202020403020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6" name="Picture 5" descr="val_batch0_label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22040" y="1527810"/>
            <a:ext cx="4947285" cy="49472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7" name="Picture 6" descr="val_batch0_pr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22675" y="1527810"/>
            <a:ext cx="4946650" cy="494665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714375" y="1181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altLang="en-US" sz="2400" b="1">
                <a:latin typeface="Calibri" panose="020F0502020204030204" charset="0"/>
                <a:sym typeface="+mn-ea"/>
              </a:rPr>
              <a:t>Experiment 2:</a:t>
            </a:r>
            <a:r>
              <a:rPr lang="de-DE" altLang="en-US" sz="2400">
                <a:latin typeface="Calibri" panose="020F0502020204030204" charset="0"/>
                <a:sym typeface="+mn-ea"/>
              </a:rPr>
              <a:t> epochs: 20 batch: 16 imgsz: 640</a:t>
            </a:r>
            <a:endParaRPr lang="de-DE" altLang="en-US" sz="2400">
              <a:latin typeface="Calibri" panose="020F0502020204030204" charset="0"/>
              <a:sym typeface="+mn-ea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6209665" y="4763825"/>
            <a:ext cx="40005" cy="610870"/>
          </a:xfrm>
          <a:prstGeom prst="straightConnector1">
            <a:avLst/>
          </a:prstGeom>
          <a:ln w="47625" cap="rnd">
            <a:solidFill>
              <a:srgbClr val="FF000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3326130" y="3736975"/>
            <a:ext cx="1260000" cy="576000"/>
          </a:xfrm>
          <a:prstGeom prst="straightConnector1">
            <a:avLst/>
          </a:prstGeom>
          <a:ln w="47625" cap="rnd">
            <a:solidFill>
              <a:srgbClr val="FF000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185160" y="2237105"/>
            <a:ext cx="1260000" cy="576000"/>
          </a:xfrm>
          <a:prstGeom prst="straightConnector1">
            <a:avLst/>
          </a:prstGeom>
          <a:ln w="47625" cap="rnd">
            <a:solidFill>
              <a:srgbClr val="FF000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7651115" y="3610030"/>
            <a:ext cx="668655" cy="518160"/>
          </a:xfrm>
          <a:prstGeom prst="straightConnector1">
            <a:avLst/>
          </a:prstGeom>
          <a:ln w="47625" cap="rnd">
            <a:solidFill>
              <a:srgbClr val="FF000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8426450" y="5992550"/>
            <a:ext cx="572770" cy="587375"/>
          </a:xfrm>
          <a:prstGeom prst="straightConnector1">
            <a:avLst/>
          </a:prstGeom>
          <a:ln w="47625" cap="rnd">
            <a:solidFill>
              <a:srgbClr val="FF000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6480810" y="2301295"/>
            <a:ext cx="651510" cy="511810"/>
          </a:xfrm>
          <a:prstGeom prst="straightConnector1">
            <a:avLst/>
          </a:prstGeom>
          <a:ln w="47625" cap="rnd">
            <a:solidFill>
              <a:srgbClr val="FF000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7809230" y="2356540"/>
            <a:ext cx="617220" cy="456565"/>
          </a:xfrm>
          <a:prstGeom prst="straightConnector1">
            <a:avLst/>
          </a:prstGeom>
          <a:ln w="47625" cap="rnd">
            <a:solidFill>
              <a:srgbClr val="FF000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670810" y="4798695"/>
            <a:ext cx="1260000" cy="576000"/>
          </a:xfrm>
          <a:prstGeom prst="straightConnector1">
            <a:avLst/>
          </a:prstGeom>
          <a:ln w="47625" cap="rnd">
            <a:solidFill>
              <a:srgbClr val="FF000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 sz="2400" b="1">
                <a:latin typeface="Calibri" panose="020F0502020204030204" charset="0"/>
                <a:sym typeface="+mn-ea"/>
              </a:rPr>
              <a:t>Experiment 3:</a:t>
            </a:r>
            <a:r>
              <a:rPr lang="de-DE" altLang="en-US" sz="2400">
                <a:latin typeface="Calibri" panose="020F0502020204030204" charset="0"/>
                <a:sym typeface="+mn-ea"/>
              </a:rPr>
              <a:t> epochs: 20 batch: 32 imgsz: 640</a:t>
            </a:r>
            <a:endParaRPr lang="de-DE" altLang="en-US" sz="2400">
              <a:latin typeface="Calibri" panose="020F050202020403020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val_batch0_label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3285" y="1328420"/>
            <a:ext cx="5346065" cy="53460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 descr="val_batch0_pr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3285" y="1328420"/>
            <a:ext cx="5346065" cy="534606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/>
        </p:nvSpPr>
        <p:spPr>
          <a:xfrm>
            <a:off x="956310" y="3778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altLang="en-US" sz="2400" b="1">
                <a:latin typeface="Calibri" panose="020F0502020204030204" charset="0"/>
                <a:sym typeface="+mn-ea"/>
              </a:rPr>
              <a:t>Experiment 3:</a:t>
            </a:r>
            <a:r>
              <a:rPr lang="de-DE" altLang="en-US" sz="2400">
                <a:latin typeface="Calibri" panose="020F0502020204030204" charset="0"/>
                <a:sym typeface="+mn-ea"/>
              </a:rPr>
              <a:t> epochs: 20 batch: 32 imgsz: 640</a:t>
            </a:r>
            <a:endParaRPr lang="de-DE" altLang="en-US" sz="2400">
              <a:latin typeface="Calibri" panose="020F0502020204030204" charset="0"/>
              <a:sym typeface="+mn-ea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421890" y="4857750"/>
            <a:ext cx="1260000" cy="576000"/>
          </a:xfrm>
          <a:prstGeom prst="straightConnector1">
            <a:avLst/>
          </a:prstGeom>
          <a:ln w="47625" cap="rnd">
            <a:solidFill>
              <a:srgbClr val="FF000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157855" y="3713480"/>
            <a:ext cx="1260000" cy="576000"/>
          </a:xfrm>
          <a:prstGeom prst="straightConnector1">
            <a:avLst/>
          </a:prstGeom>
          <a:ln w="47625" cap="rnd">
            <a:solidFill>
              <a:srgbClr val="FF000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157855" y="2143760"/>
            <a:ext cx="1260000" cy="576000"/>
          </a:xfrm>
          <a:prstGeom prst="straightConnector1">
            <a:avLst/>
          </a:prstGeom>
          <a:ln w="47625" cap="rnd">
            <a:solidFill>
              <a:srgbClr val="FF000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7958455" y="2260655"/>
            <a:ext cx="1429385" cy="655320"/>
          </a:xfrm>
          <a:prstGeom prst="straightConnector1">
            <a:avLst/>
          </a:prstGeom>
          <a:ln w="47625" cap="rnd">
            <a:solidFill>
              <a:srgbClr val="FF000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6529070" y="2143815"/>
            <a:ext cx="1070610" cy="477520"/>
          </a:xfrm>
          <a:prstGeom prst="straightConnector1">
            <a:avLst/>
          </a:prstGeom>
          <a:ln w="47625" cap="rnd">
            <a:solidFill>
              <a:srgbClr val="FF000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7726680" y="3642415"/>
            <a:ext cx="1070610" cy="477520"/>
          </a:xfrm>
          <a:prstGeom prst="straightConnector1">
            <a:avLst/>
          </a:prstGeom>
          <a:ln w="47625" cap="rnd">
            <a:solidFill>
              <a:srgbClr val="FF000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6290310" y="4857805"/>
            <a:ext cx="1070610" cy="477520"/>
          </a:xfrm>
          <a:prstGeom prst="straightConnector1">
            <a:avLst/>
          </a:prstGeom>
          <a:ln w="47625" cap="rnd">
            <a:solidFill>
              <a:srgbClr val="FF000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 sz="2400" b="1">
                <a:latin typeface="Calibri" panose="020F0502020204030204" charset="0"/>
                <a:sym typeface="+mn-ea"/>
              </a:rPr>
              <a:t>Experiment 4:</a:t>
            </a:r>
            <a:r>
              <a:rPr lang="de-DE" altLang="en-US" sz="2400">
                <a:latin typeface="Calibri" panose="020F0502020204030204" charset="0"/>
                <a:sym typeface="+mn-ea"/>
              </a:rPr>
              <a:t> epochs: 50 batch: 8 imgsz: 640</a:t>
            </a:r>
            <a:endParaRPr lang="de-DE" altLang="en-US" sz="2400">
              <a:latin typeface="Calibri" panose="020F0502020204030204" charset="0"/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767955" y="1499235"/>
            <a:ext cx="3308350" cy="4958080"/>
          </a:xfrm>
          <a:prstGeom prst="rect">
            <a:avLst/>
          </a:prstGeom>
        </p:spPr>
      </p:pic>
      <p:pic>
        <p:nvPicPr>
          <p:cNvPr id="4" name="Picture 3" descr="val_batch0_label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9235"/>
            <a:ext cx="5003800" cy="5003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743190" y="1691005"/>
            <a:ext cx="3305810" cy="4965065"/>
          </a:xfrm>
          <a:prstGeom prst="rect">
            <a:avLst/>
          </a:prstGeom>
        </p:spPr>
      </p:pic>
      <p:pic>
        <p:nvPicPr>
          <p:cNvPr id="6" name="Picture 5" descr="val_batch0_pr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965" y="1691005"/>
            <a:ext cx="4958080" cy="495808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965200" y="492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altLang="en-US" sz="2400" b="1">
                <a:latin typeface="Calibri" panose="020F0502020204030204" charset="0"/>
                <a:sym typeface="+mn-ea"/>
              </a:rPr>
              <a:t>Experiment 4:</a:t>
            </a:r>
            <a:r>
              <a:rPr lang="de-DE" altLang="en-US" sz="2400">
                <a:latin typeface="Calibri" panose="020F0502020204030204" charset="0"/>
                <a:sym typeface="+mn-ea"/>
              </a:rPr>
              <a:t> epochs: 50 batch: 8 imgsz: 640</a:t>
            </a:r>
            <a:endParaRPr lang="de-DE" altLang="en-US" sz="2400">
              <a:latin typeface="Calibri" panose="020F0502020204030204" charset="0"/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 sz="2400" b="1">
                <a:latin typeface="Calibri" panose="020F0502020204030204" charset="0"/>
                <a:sym typeface="+mn-ea"/>
              </a:rPr>
              <a:t>Experiment 5:</a:t>
            </a:r>
            <a:r>
              <a:rPr lang="de-DE" altLang="en-US" sz="2400">
                <a:latin typeface="Calibri" panose="020F0502020204030204" charset="0"/>
                <a:sym typeface="+mn-ea"/>
              </a:rPr>
              <a:t> epochs: 50 batch: 16 imgsz: 640</a:t>
            </a:r>
            <a:endParaRPr lang="de-DE" altLang="en-US" sz="2400">
              <a:latin typeface="Calibri" panose="020F050202020403020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val_batch0_label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69665" y="1325245"/>
            <a:ext cx="5166360" cy="51663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 sz="2400" b="1">
                <a:latin typeface="Calibri" panose="020F0502020204030204" charset="0"/>
                <a:sym typeface="+mn-ea"/>
              </a:rPr>
              <a:t>Experiment 5:</a:t>
            </a:r>
            <a:r>
              <a:rPr lang="de-DE" altLang="en-US" sz="2400">
                <a:latin typeface="Calibri" panose="020F0502020204030204" charset="0"/>
                <a:sym typeface="+mn-ea"/>
              </a:rPr>
              <a:t> epochs: 50 batch: 16 imgsz: 640</a:t>
            </a:r>
            <a:endParaRPr lang="de-DE" altLang="en-US" sz="2400">
              <a:latin typeface="Calibri" panose="020F050202020403020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val_batch0_label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69665" y="1325245"/>
            <a:ext cx="5166360" cy="5166360"/>
          </a:xfrm>
          <a:prstGeom prst="rect">
            <a:avLst/>
          </a:prstGeom>
        </p:spPr>
      </p:pic>
      <p:pic>
        <p:nvPicPr>
          <p:cNvPr id="5" name="Picture 4" descr="val_batch0_pr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665" y="1325245"/>
            <a:ext cx="5145405" cy="514540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 sz="2400" b="1">
                <a:latin typeface="Calibri" panose="020F0502020204030204" charset="0"/>
                <a:sym typeface="+mn-ea"/>
              </a:rPr>
              <a:t>Experiment 6:</a:t>
            </a:r>
            <a:r>
              <a:rPr lang="de-DE" altLang="en-US" sz="2400">
                <a:latin typeface="Calibri" panose="020F0502020204030204" charset="0"/>
                <a:sym typeface="+mn-ea"/>
              </a:rPr>
              <a:t> epochs: 50 batch: 32 imgsz: 640</a:t>
            </a:r>
            <a:endParaRPr lang="de-DE" altLang="en-US" sz="2400">
              <a:latin typeface="Calibri" panose="020F050202020403020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val_batch0_label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46780" y="1351915"/>
            <a:ext cx="5298440" cy="52984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latin typeface="Calibri" panose="020F0502020204030204" charset="0"/>
              </a:rPr>
              <a:t>Goal</a:t>
            </a:r>
            <a:endParaRPr lang="de-DE" altLang="en-US">
              <a:latin typeface="Calibri" panose="020F050202020403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931525" cy="4351655"/>
          </a:xfrm>
        </p:spPr>
        <p:txBody>
          <a:bodyPr/>
          <a:p>
            <a:r>
              <a:rPr lang="de-DE" altLang="en-US">
                <a:latin typeface="Calibri" panose="020F0502020204030204" charset="0"/>
              </a:rPr>
              <a:t>detecting nails on the hand images to prepare our dataset for nail melanoma analysis</a:t>
            </a:r>
            <a:endParaRPr lang="de-DE" altLang="en-US">
              <a:latin typeface="Calibri" panose="020F0502020204030204" charset="0"/>
            </a:endParaRPr>
          </a:p>
          <a:p>
            <a:r>
              <a:rPr lang="de-DE" altLang="en-US">
                <a:latin typeface="Calibri" panose="020F0502020204030204" charset="0"/>
              </a:rPr>
              <a:t>detection tool: YOLOv8</a:t>
            </a:r>
            <a:endParaRPr lang="de-DE" altLang="en-US">
              <a:latin typeface="Calibri" panose="020F0502020204030204" charset="0"/>
            </a:endParaRPr>
          </a:p>
          <a:p>
            <a:r>
              <a:rPr lang="de-DE" altLang="en-US">
                <a:latin typeface="Calibri" panose="020F0502020204030204" charset="0"/>
              </a:rPr>
              <a:t>Why YOLO: </a:t>
            </a:r>
            <a:endParaRPr lang="de-DE" altLang="en-US">
              <a:latin typeface="Calibri" panose="020F0502020204030204" charset="0"/>
            </a:endParaRPr>
          </a:p>
          <a:p>
            <a:pPr lvl="1"/>
            <a:r>
              <a:rPr lang="de-DE" altLang="en-US">
                <a:latin typeface="Calibri" panose="020F0502020204030204" charset="0"/>
              </a:rPr>
              <a:t>fast</a:t>
            </a:r>
            <a:endParaRPr lang="de-DE" altLang="en-US">
              <a:latin typeface="Calibri" panose="020F0502020204030204" charset="0"/>
            </a:endParaRPr>
          </a:p>
          <a:p>
            <a:pPr lvl="1"/>
            <a:r>
              <a:rPr lang="de-DE" altLang="en-US">
                <a:latin typeface="Calibri" panose="020F0502020204030204" charset="0"/>
              </a:rPr>
              <a:t>accurate for small objects</a:t>
            </a:r>
            <a:endParaRPr lang="de-DE" altLang="en-US">
              <a:latin typeface="Calibri" panose="020F0502020204030204" charset="0"/>
            </a:endParaRPr>
          </a:p>
          <a:p>
            <a:pPr lvl="1"/>
            <a:endParaRPr lang="de-DE" altLang="en-US">
              <a:latin typeface="Calibri" panose="020F050202020403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0050" y="2444750"/>
            <a:ext cx="1872615" cy="2651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9415" y="2445385"/>
            <a:ext cx="2057400" cy="265112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3"/>
          <a:srcRect t="12025" b="12025"/>
          <a:stretch>
            <a:fillRect/>
          </a:stretch>
        </p:blipFill>
        <p:spPr>
          <a:xfrm>
            <a:off x="10621645" y="3578860"/>
            <a:ext cx="1006475" cy="845185"/>
          </a:xfrm>
        </p:spPr>
      </p:pic>
      <p:sp>
        <p:nvSpPr>
          <p:cNvPr id="8" name="Text Box 7"/>
          <p:cNvSpPr txBox="1"/>
          <p:nvPr/>
        </p:nvSpPr>
        <p:spPr>
          <a:xfrm>
            <a:off x="7498080" y="3709035"/>
            <a:ext cx="6096000" cy="354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1710">
                <a:sym typeface="+mn-ea"/>
              </a:rPr>
              <a:t>→</a:t>
            </a:r>
            <a:endParaRPr lang="en-US" altLang="en-US" sz="1710"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0160000" y="3709035"/>
            <a:ext cx="6096000" cy="354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1710">
                <a:sym typeface="+mn-ea"/>
              </a:rPr>
              <a:t>→</a:t>
            </a:r>
            <a:endParaRPr lang="en-US" altLang="en-US" sz="1710"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 sz="2400" b="1">
                <a:latin typeface="Calibri" panose="020F0502020204030204" charset="0"/>
                <a:sym typeface="+mn-ea"/>
              </a:rPr>
              <a:t>Experiment 6:</a:t>
            </a:r>
            <a:r>
              <a:rPr lang="de-DE" altLang="en-US" sz="2400">
                <a:latin typeface="Calibri" panose="020F0502020204030204" charset="0"/>
                <a:sym typeface="+mn-ea"/>
              </a:rPr>
              <a:t> epochs: 50 batch: 32 imgsz: 640</a:t>
            </a:r>
            <a:endParaRPr lang="de-DE" altLang="en-US" sz="2400">
              <a:latin typeface="Calibri" panose="020F050202020403020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val_batch0_label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46780" y="1351915"/>
            <a:ext cx="5298440" cy="5298440"/>
          </a:xfrm>
          <a:prstGeom prst="rect">
            <a:avLst/>
          </a:prstGeom>
        </p:spPr>
      </p:pic>
      <p:pic>
        <p:nvPicPr>
          <p:cNvPr id="5" name="Picture 4" descr="val_batch0_pr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780" y="1323340"/>
            <a:ext cx="5327015" cy="532701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 sz="2400" b="1">
                <a:latin typeface="Calibri" panose="020F0502020204030204" charset="0"/>
                <a:sym typeface="+mn-ea"/>
              </a:rPr>
              <a:t>Experiment 7:</a:t>
            </a:r>
            <a:r>
              <a:rPr lang="de-DE" altLang="en-US" sz="2400">
                <a:latin typeface="Calibri" panose="020F0502020204030204" charset="0"/>
                <a:sym typeface="+mn-ea"/>
              </a:rPr>
              <a:t> epochs: 100 batch: 8 imgsz: 640</a:t>
            </a:r>
            <a:endParaRPr lang="de-DE" altLang="en-US" sz="2400">
              <a:latin typeface="Calibri" panose="020F050202020403020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val_batch0_label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13125" y="1318895"/>
            <a:ext cx="5365750" cy="53657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 sz="2400" b="1">
                <a:latin typeface="Calibri" panose="020F0502020204030204" charset="0"/>
                <a:sym typeface="+mn-ea"/>
              </a:rPr>
              <a:t>Experiment 7:</a:t>
            </a:r>
            <a:r>
              <a:rPr lang="de-DE" altLang="en-US" sz="2400">
                <a:latin typeface="Calibri" panose="020F0502020204030204" charset="0"/>
                <a:sym typeface="+mn-ea"/>
              </a:rPr>
              <a:t> epochs: 100 batch: 8 imgsz: 640</a:t>
            </a:r>
            <a:endParaRPr lang="de-DE" altLang="en-US" sz="2400">
              <a:latin typeface="Calibri" panose="020F050202020403020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val_batch0_label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13125" y="1318895"/>
            <a:ext cx="5365750" cy="5365750"/>
          </a:xfrm>
          <a:prstGeom prst="rect">
            <a:avLst/>
          </a:prstGeom>
        </p:spPr>
      </p:pic>
      <p:pic>
        <p:nvPicPr>
          <p:cNvPr id="5" name="Picture 4" descr="val_batch0_pr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125" y="1329055"/>
            <a:ext cx="5355590" cy="535559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 sz="2400" b="1">
                <a:latin typeface="Calibri" panose="020F0502020204030204" charset="0"/>
                <a:sym typeface="+mn-ea"/>
              </a:rPr>
              <a:t>Experiment 8:</a:t>
            </a:r>
            <a:r>
              <a:rPr lang="de-DE" altLang="en-US" sz="2400">
                <a:latin typeface="Calibri" panose="020F0502020204030204" charset="0"/>
                <a:sym typeface="+mn-ea"/>
              </a:rPr>
              <a:t> epochs: 100 batch: 16 imgsz: 640</a:t>
            </a:r>
            <a:endParaRPr lang="de-DE" altLang="en-US" sz="2400">
              <a:latin typeface="Calibri" panose="020F050202020403020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val_batch0_label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4555" y="1329690"/>
            <a:ext cx="5342890" cy="534289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 sz="2400" b="1">
                <a:latin typeface="Calibri" panose="020F0502020204030204" charset="0"/>
                <a:sym typeface="+mn-ea"/>
              </a:rPr>
              <a:t>Experiment 8:</a:t>
            </a:r>
            <a:r>
              <a:rPr lang="de-DE" altLang="en-US" sz="2400">
                <a:latin typeface="Calibri" panose="020F0502020204030204" charset="0"/>
                <a:sym typeface="+mn-ea"/>
              </a:rPr>
              <a:t> epochs: 100 batch: 16 imgsz: 640</a:t>
            </a:r>
            <a:endParaRPr lang="de-DE" altLang="en-US" sz="2400">
              <a:latin typeface="Calibri" panose="020F050202020403020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val_batch0_label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4555" y="1329690"/>
            <a:ext cx="5342890" cy="5342890"/>
          </a:xfrm>
          <a:prstGeom prst="rect">
            <a:avLst/>
          </a:prstGeom>
        </p:spPr>
      </p:pic>
      <p:pic>
        <p:nvPicPr>
          <p:cNvPr id="5" name="Picture 4" descr="val_batch0_pr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555" y="1329690"/>
            <a:ext cx="5342890" cy="534289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 sz="2400" b="1">
                <a:latin typeface="Calibri" panose="020F0502020204030204" charset="0"/>
                <a:sym typeface="+mn-ea"/>
              </a:rPr>
              <a:t>Experiment 9:</a:t>
            </a:r>
            <a:r>
              <a:rPr lang="de-DE" altLang="en-US" sz="2400">
                <a:latin typeface="Calibri" panose="020F0502020204030204" charset="0"/>
                <a:sym typeface="+mn-ea"/>
              </a:rPr>
              <a:t> epochs: 100 batch: 32 imgsz: 640</a:t>
            </a:r>
            <a:endParaRPr lang="de-DE" altLang="en-US" sz="2400">
              <a:latin typeface="Calibri" panose="020F050202020403020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val_batch0_label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9175" y="1464310"/>
            <a:ext cx="5074285" cy="507428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 sz="2400" b="1">
                <a:latin typeface="Calibri" panose="020F0502020204030204" charset="0"/>
                <a:sym typeface="+mn-ea"/>
              </a:rPr>
              <a:t>Experiment 9:</a:t>
            </a:r>
            <a:r>
              <a:rPr lang="de-DE" altLang="en-US" sz="2400">
                <a:latin typeface="Calibri" panose="020F0502020204030204" charset="0"/>
                <a:sym typeface="+mn-ea"/>
              </a:rPr>
              <a:t> epochs: 100 batch: 32 imgsz: 640</a:t>
            </a:r>
            <a:endParaRPr lang="de-DE" altLang="en-US" sz="2400">
              <a:latin typeface="Calibri" panose="020F050202020403020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val_batch0_label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9175" y="1464310"/>
            <a:ext cx="5074285" cy="5074285"/>
          </a:xfrm>
          <a:prstGeom prst="rect">
            <a:avLst/>
          </a:prstGeom>
        </p:spPr>
      </p:pic>
      <p:pic>
        <p:nvPicPr>
          <p:cNvPr id="5" name="Picture 4" descr="val_batch0_pr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540" y="1464310"/>
            <a:ext cx="5074920" cy="507492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latin typeface="Calibri" panose="020F0502020204030204" charset="0"/>
              </a:rPr>
              <a:t>Metrics</a:t>
            </a:r>
            <a:endParaRPr lang="de-DE" altLang="en-US">
              <a:latin typeface="Calibri" panose="020F050202020403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3835"/>
            <a:ext cx="10515600" cy="4351338"/>
          </a:xfrm>
        </p:spPr>
        <p:txBody>
          <a:bodyPr/>
          <a:p>
            <a:pPr lvl="1"/>
            <a:r>
              <a:rPr lang="de-DE" altLang="en-US" sz="1800" b="1">
                <a:latin typeface="Calibri" panose="020F0502020204030204" charset="0"/>
                <a:cs typeface="Calibri" panose="020F0502020204030204" charset="0"/>
              </a:rPr>
              <a:t>Precision: </a:t>
            </a:r>
            <a:r>
              <a:rPr lang="en-US" altLang="en-US" sz="1800">
                <a:latin typeface="Calibri" panose="020F0502020204030204" charset="0"/>
                <a:cs typeface="Calibri" panose="020F0502020204030204" charset="0"/>
              </a:rPr>
              <a:t>How often the model is correct when it predicts a positive.</a:t>
            </a:r>
            <a:r>
              <a:rPr lang="de-DE" altLang="en-US" sz="180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de-DE" altLang="en-US" sz="1800" b="1">
                <a:latin typeface="Calibri" panose="020F0502020204030204" charset="0"/>
                <a:cs typeface="Calibri" panose="020F0502020204030204" charset="0"/>
              </a:rPr>
              <a:t>↑ few false positives</a:t>
            </a:r>
            <a:endParaRPr lang="en-US" altLang="en-US" sz="1800" b="1">
              <a:latin typeface="Calibri" panose="020F0502020204030204" charset="0"/>
              <a:cs typeface="Calibri" panose="020F0502020204030204" charset="0"/>
            </a:endParaRPr>
          </a:p>
          <a:p>
            <a:pPr lvl="1"/>
            <a:r>
              <a:rPr lang="en-US" altLang="en-US" sz="1800" b="1">
                <a:latin typeface="Calibri" panose="020F0502020204030204" charset="0"/>
                <a:cs typeface="Calibri" panose="020F0502020204030204" charset="0"/>
              </a:rPr>
              <a:t>Recall</a:t>
            </a:r>
            <a:r>
              <a:rPr lang="de-DE" altLang="en-US" sz="1800" b="1">
                <a:latin typeface="Calibri" panose="020F0502020204030204" charset="0"/>
                <a:cs typeface="Calibri" panose="020F0502020204030204" charset="0"/>
              </a:rPr>
              <a:t>:</a:t>
            </a:r>
            <a:r>
              <a:rPr lang="de-DE" altLang="en-US" sz="180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1800">
                <a:latin typeface="Calibri" panose="020F0502020204030204" charset="0"/>
                <a:cs typeface="Calibri" panose="020F0502020204030204" charset="0"/>
              </a:rPr>
              <a:t>How many of the actual positives the model finds.</a:t>
            </a:r>
            <a:r>
              <a:rPr lang="de-DE" altLang="en-US" sz="180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de-DE" altLang="en-US" sz="1800" b="1">
                <a:latin typeface="Calibri" panose="020F0502020204030204" charset="0"/>
                <a:cs typeface="Calibri" panose="020F0502020204030204" charset="0"/>
                <a:sym typeface="+mn-ea"/>
              </a:rPr>
              <a:t>↑ </a:t>
            </a:r>
            <a:r>
              <a:rPr lang="de-DE" altLang="en-US" sz="1800" b="1">
                <a:latin typeface="Calibri" panose="020F0502020204030204" charset="0"/>
                <a:cs typeface="Calibri" panose="020F0502020204030204" charset="0"/>
                <a:sym typeface="+mn-ea"/>
              </a:rPr>
              <a:t>few missed positives</a:t>
            </a:r>
            <a:endParaRPr lang="en-US" altLang="en-US" sz="1800">
              <a:latin typeface="Calibri" panose="020F0502020204030204" charset="0"/>
              <a:cs typeface="Calibri" panose="020F0502020204030204" charset="0"/>
            </a:endParaRPr>
          </a:p>
          <a:p>
            <a:pPr lvl="1"/>
            <a:r>
              <a:rPr lang="en-US" altLang="en-US" sz="1800" b="1">
                <a:latin typeface="Calibri" panose="020F0502020204030204" charset="0"/>
                <a:cs typeface="Calibri" panose="020F0502020204030204" charset="0"/>
              </a:rPr>
              <a:t>F1-score</a:t>
            </a:r>
            <a:r>
              <a:rPr lang="de-DE" altLang="en-US" sz="1800" b="1">
                <a:latin typeface="Calibri" panose="020F0502020204030204" charset="0"/>
                <a:cs typeface="Calibri" panose="020F0502020204030204" charset="0"/>
              </a:rPr>
              <a:t>:</a:t>
            </a:r>
            <a:r>
              <a:rPr lang="de-DE" altLang="en-US" sz="180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en-US" sz="1800">
                <a:latin typeface="Calibri" panose="020F0502020204030204" charset="0"/>
                <a:cs typeface="Calibri" panose="020F0502020204030204" charset="0"/>
              </a:rPr>
              <a:t>Single number that balances Precision and Recall</a:t>
            </a:r>
            <a:r>
              <a:rPr lang="de-DE" altLang="en-US" sz="1800">
                <a:latin typeface="Calibri" panose="020F0502020204030204" charset="0"/>
                <a:cs typeface="Calibri" panose="020F0502020204030204" charset="0"/>
              </a:rPr>
              <a:t> (harmonic mean) </a:t>
            </a:r>
            <a:r>
              <a:rPr lang="de-DE" altLang="en-US" sz="1800"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lang="de-DE" altLang="en-US" sz="1800" b="1">
                <a:latin typeface="Calibri" panose="020F0502020204030204" charset="0"/>
                <a:cs typeface="Calibri" panose="020F0502020204030204" charset="0"/>
                <a:sym typeface="+mn-ea"/>
              </a:rPr>
              <a:t>↑</a:t>
            </a:r>
            <a:r>
              <a:rPr lang="de-DE" altLang="en-US" sz="1800"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lang="de-DE" altLang="en-US" sz="1800" b="1">
                <a:latin typeface="Calibri" panose="020F0502020204030204" charset="0"/>
                <a:cs typeface="Calibri" panose="020F0502020204030204" charset="0"/>
                <a:sym typeface="+mn-ea"/>
              </a:rPr>
              <a:t>good balance</a:t>
            </a:r>
            <a:endParaRPr lang="en-US" altLang="en-US" sz="1800">
              <a:latin typeface="Calibri" panose="020F0502020204030204" charset="0"/>
              <a:cs typeface="Calibri" panose="020F0502020204030204" charset="0"/>
            </a:endParaRPr>
          </a:p>
          <a:p>
            <a:pPr lvl="1"/>
            <a:endParaRPr lang="en-US" altLang="en-US" sz="1800">
              <a:latin typeface="Calibri" panose="020F0502020204030204" charset="0"/>
              <a:cs typeface="Calibri" panose="020F05020202040302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Box 3"/>
              <p:cNvSpPr txBox="1"/>
              <p:nvPr/>
            </p:nvSpPr>
            <p:spPr>
              <a:xfrm>
                <a:off x="838200" y="2968625"/>
                <a:ext cx="8725535" cy="706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en-US" sz="2400">
                    <a:latin typeface="Calibri" panose="020F0502020204030204" charset="0"/>
                  </a:rPr>
                  <a:t>Precision</a:t>
                </a:r>
                <a:r>
                  <a:rPr lang="de-DE" altLang="en-US" sz="2400">
                    <a:latin typeface="Calibri" panose="020F0502020204030204" charset="0"/>
                  </a:rPr>
                  <a:t> </a:t>
                </a:r>
                <a:r>
                  <a:rPr lang="en-US" altLang="en-US" sz="2400">
                    <a:latin typeface="Calibri" panose="020F0502020204030204" charset="0"/>
                  </a:rPr>
                  <a:t>=</a:t>
                </a:r>
                <a:r>
                  <a:rPr lang="de-DE" altLang="en-US" sz="2400">
                    <a:latin typeface="Calibri" panose="020F050202020403020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28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en-US" sz="28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𝑇𝑃</m:t>
                        </m:r>
                      </m:num>
                      <m:den>
                        <m:r>
                          <a:rPr lang="en-US" altLang="en-US" sz="28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𝑇𝑃</m:t>
                        </m:r>
                        <m:r>
                          <a:rPr lang="en-US" altLang="en-US" sz="28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altLang="en-US" sz="28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en-US" altLang="en-US" sz="2400">
                    <a:latin typeface="Calibri" panose="020F0502020204030204" charset="0"/>
                  </a:rPr>
                  <a:t>​</a:t>
                </a:r>
                <a:endParaRPr lang="en-US" altLang="en-US" sz="2400">
                  <a:latin typeface="Calibri" panose="020F0502020204030204" charset="0"/>
                </a:endParaRPr>
              </a:p>
            </p:txBody>
          </p:sp>
        </mc:Choice>
        <mc:Fallback>
          <p:sp>
            <p:nvSpPr>
              <p:cNvPr id="4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68625"/>
                <a:ext cx="8725535" cy="70612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838200" y="4072890"/>
                <a:ext cx="3683000" cy="62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de-DE" altLang="en-US" sz="2400">
                    <a:latin typeface="Calibri" panose="020F0502020204030204" charset="0"/>
                    <a:cs typeface="Calibri" panose="020F0502020204030204" charset="0"/>
                  </a:rPr>
                  <a:t>Recall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de-DE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de-DE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𝑇𝑃</m:t>
                        </m:r>
                      </m:num>
                      <m:den>
                        <m:r>
                          <a:rPr lang="en-US" altLang="de-DE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𝑇𝑃</m:t>
                        </m:r>
                        <m:r>
                          <a:rPr lang="en-US" altLang="de-DE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+</m:t>
                        </m:r>
                        <m:r>
                          <a:rPr lang="en-US" altLang="de-DE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altLang="de-DE" sz="24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072890"/>
                <a:ext cx="3683000" cy="62166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5"/>
              <p:cNvSpPr txBox="1"/>
              <p:nvPr/>
            </p:nvSpPr>
            <p:spPr>
              <a:xfrm>
                <a:off x="838200" y="5092700"/>
                <a:ext cx="4382770" cy="629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de-DE" altLang="en-US" sz="2400">
                    <a:latin typeface="Calibri" panose="020F0502020204030204" charset="0"/>
                    <a:cs typeface="Calibri" panose="020F0502020204030204" charset="0"/>
                  </a:rPr>
                  <a:t>F1-Score= 2 </a:t>
                </a:r>
                <a14:m>
                  <m:oMath xmlns:m="http://schemas.openxmlformats.org/officeDocument/2006/math">
                    <m:r>
                      <a:rPr lang="en-US" altLang="de-DE" sz="24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×</m:t>
                    </m:r>
                    <m:f>
                      <m:fPr>
                        <m:ctrlPr>
                          <a:rPr lang="en-US" altLang="de-DE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de-DE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𝑃𝑟𝑒𝑐𝑖𝑠𝑖𝑜𝑛</m:t>
                        </m:r>
                        <m:r>
                          <a:rPr lang="en-US" altLang="de-DE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 </m:t>
                        </m:r>
                        <m:r>
                          <a:rPr lang="en-US" altLang="de-DE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× </m:t>
                        </m:r>
                        <m:r>
                          <a:rPr lang="en-US" altLang="de-DE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𝑅𝑒𝑐𝑎𝑙𝑙</m:t>
                        </m:r>
                      </m:num>
                      <m:den>
                        <m:r>
                          <a:rPr lang="en-US" altLang="de-DE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𝑃𝑟𝑒𝑐𝑖𝑠𝑖𝑜𝑛</m:t>
                        </m:r>
                        <m:r>
                          <a:rPr lang="en-US" altLang="de-DE" sz="24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 + </m:t>
                        </m:r>
                        <m:r>
                          <a:rPr lang="en-US" altLang="de-DE" sz="24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𝑅𝑒𝑐𝑎𝑙𝑙</m:t>
                        </m:r>
                      </m:den>
                    </m:f>
                  </m:oMath>
                </a14:m>
                <a:endParaRPr lang="de-DE" altLang="en-US" sz="2400">
                  <a:latin typeface="Calibri" panose="020F0502020204030204" charset="0"/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092700"/>
                <a:ext cx="4382770" cy="62928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995" y="2781935"/>
            <a:ext cx="3778885" cy="294068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6273800" y="5825807"/>
            <a:ext cx="5080000" cy="922020"/>
          </a:xfrm>
          <a:prstGeom prst="rect">
            <a:avLst/>
          </a:prstGeom>
        </p:spPr>
        <p:txBody>
          <a:bodyPr>
            <a:spAutoFit/>
          </a:bodyPr>
          <a:p>
            <a:r>
              <a:rPr lang="de-DE" b="1">
                <a:latin typeface="Calibri" panose="020F0502020204030204" charset="0"/>
              </a:rPr>
              <a:t>Confusion M</a:t>
            </a:r>
            <a:r>
              <a:rPr b="1"/>
              <a:t>atrix</a:t>
            </a:r>
            <a:r>
              <a:rPr lang="de-DE" b="1">
                <a:latin typeface="Calibri" panose="020F0502020204030204" charset="0"/>
              </a:rPr>
              <a:t>:</a:t>
            </a:r>
            <a:r>
              <a:t> table that shows how well a classification model performs by comparing the true labels with the predicted labels.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p>
            <a:r>
              <a:rPr lang="de-DE" altLang="en-US" sz="2800">
                <a:latin typeface="Calibri" panose="020F0502020204030204" charset="0"/>
              </a:rPr>
              <a:t>Confusion Matrices</a:t>
            </a:r>
            <a:endParaRPr lang="de-DE" altLang="en-US" sz="2800">
              <a:latin typeface="Calibri" panose="020F050202020403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confusion_matrix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9390" y="1325880"/>
            <a:ext cx="5855335" cy="4400550"/>
          </a:xfrm>
          <a:prstGeom prst="rect">
            <a:avLst/>
          </a:prstGeom>
        </p:spPr>
      </p:pic>
      <p:pic>
        <p:nvPicPr>
          <p:cNvPr id="5" name="Picture 4" descr="confusion_matrix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02680" y="1316355"/>
            <a:ext cx="5854700" cy="4391025"/>
          </a:xfrm>
          <a:prstGeom prst="rect">
            <a:avLst/>
          </a:prstGeom>
        </p:spPr>
      </p:pic>
      <p:pic>
        <p:nvPicPr>
          <p:cNvPr id="6" name="Picture 5" descr="confusion_matrix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9710" y="1316355"/>
            <a:ext cx="5835015" cy="4376420"/>
          </a:xfrm>
          <a:prstGeom prst="rect">
            <a:avLst/>
          </a:prstGeom>
        </p:spPr>
      </p:pic>
      <p:pic>
        <p:nvPicPr>
          <p:cNvPr id="7" name="Picture 6" descr="confusion_matrix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203315" y="1316355"/>
            <a:ext cx="5854065" cy="4375785"/>
          </a:xfrm>
          <a:prstGeom prst="rect">
            <a:avLst/>
          </a:prstGeom>
        </p:spPr>
      </p:pic>
      <p:sp>
        <p:nvSpPr>
          <p:cNvPr id="8" name="Text Box 7"/>
          <p:cNvSpPr txBox="1"/>
          <p:nvPr>
            <p:custDataLst>
              <p:tags r:id="rId8"/>
            </p:custDataLst>
          </p:nvPr>
        </p:nvSpPr>
        <p:spPr>
          <a:xfrm>
            <a:off x="219710" y="589597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 sz="2000" b="1">
                <a:latin typeface="Calibri" panose="020F0502020204030204" charset="0"/>
                <a:sym typeface="+mn-ea"/>
              </a:rPr>
              <a:t>Experiment 1:</a:t>
            </a:r>
            <a:r>
              <a:rPr lang="de-DE" altLang="en-US" sz="2000">
                <a:latin typeface="Calibri" panose="020F0502020204030204" charset="0"/>
                <a:sym typeface="+mn-ea"/>
              </a:rPr>
              <a:t> epochs: 20 batch: 8 imgsz: 640</a:t>
            </a:r>
            <a:endParaRPr lang="de-DE" altLang="en-US" sz="2000">
              <a:latin typeface="Calibri" panose="020F0502020204030204" charset="0"/>
              <a:sym typeface="+mn-ea"/>
            </a:endParaRPr>
          </a:p>
        </p:txBody>
      </p:sp>
      <p:sp>
        <p:nvSpPr>
          <p:cNvPr id="9" name="Text Box 8"/>
          <p:cNvSpPr txBox="1"/>
          <p:nvPr>
            <p:custDataLst>
              <p:tags r:id="rId9"/>
            </p:custDataLst>
          </p:nvPr>
        </p:nvSpPr>
        <p:spPr>
          <a:xfrm>
            <a:off x="6203315" y="589597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 sz="2000" b="1">
                <a:latin typeface="Calibri" panose="020F0502020204030204" charset="0"/>
                <a:sym typeface="+mn-ea"/>
              </a:rPr>
              <a:t>Experiment 2:</a:t>
            </a:r>
            <a:r>
              <a:rPr lang="de-DE" altLang="en-US" sz="2000">
                <a:latin typeface="Calibri" panose="020F0502020204030204" charset="0"/>
                <a:sym typeface="+mn-ea"/>
              </a:rPr>
              <a:t> epochs: 20 batch: 16 imgsz: 640</a:t>
            </a:r>
            <a:endParaRPr lang="de-DE" altLang="en-US" sz="2000">
              <a:latin typeface="Calibri" panose="020F0502020204030204" charset="0"/>
              <a:sym typeface="+mn-ea"/>
            </a:endParaRP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456555" y="187325"/>
            <a:ext cx="1279525" cy="9956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 sz="2800">
                <a:latin typeface="Calibri" panose="020F0502020204030204" charset="0"/>
              </a:rPr>
              <a:t>Confusion Matrices</a:t>
            </a:r>
            <a:endParaRPr lang="de-DE" altLang="en-US" sz="2800">
              <a:latin typeface="Calibri" panose="020F050202020403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de-DE" altLang="en-US">
              <a:latin typeface="Calibri" panose="020F0502020204030204" charset="0"/>
            </a:endParaRPr>
          </a:p>
        </p:txBody>
      </p:sp>
      <p:pic>
        <p:nvPicPr>
          <p:cNvPr id="4" name="Picture 3" descr="confusion_matri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345" y="1316355"/>
            <a:ext cx="5855335" cy="4400550"/>
          </a:xfrm>
          <a:prstGeom prst="rect">
            <a:avLst/>
          </a:prstGeom>
        </p:spPr>
      </p:pic>
      <p:pic>
        <p:nvPicPr>
          <p:cNvPr id="5" name="Picture 4" descr="confusion_matri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680" y="1316355"/>
            <a:ext cx="5854700" cy="439102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220345" y="5979160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 sz="2000" b="1">
                <a:latin typeface="Calibri" panose="020F0502020204030204" charset="0"/>
                <a:sym typeface="+mn-ea"/>
              </a:rPr>
              <a:t>Experiment 3:</a:t>
            </a:r>
            <a:r>
              <a:rPr lang="de-DE" altLang="en-US" sz="2000">
                <a:latin typeface="Calibri" panose="020F0502020204030204" charset="0"/>
                <a:sym typeface="+mn-ea"/>
              </a:rPr>
              <a:t> epochs: 20 batch: 32 imgsz: 640</a:t>
            </a:r>
            <a:endParaRPr lang="de-DE" altLang="en-US" sz="2000">
              <a:latin typeface="Calibri" panose="020F0502020204030204" charset="0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202680" y="5979160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 sz="2000" b="1">
                <a:latin typeface="Calibri" panose="020F0502020204030204" charset="0"/>
                <a:sym typeface="+mn-ea"/>
              </a:rPr>
              <a:t>Experiment 4:</a:t>
            </a:r>
            <a:r>
              <a:rPr lang="de-DE" altLang="en-US" sz="2000">
                <a:latin typeface="Calibri" panose="020F0502020204030204" charset="0"/>
                <a:sym typeface="+mn-ea"/>
              </a:rPr>
              <a:t> epochs: 50 batch: 8 imgsz: 640</a:t>
            </a:r>
            <a:endParaRPr lang="de-DE" altLang="en-US" sz="2000">
              <a:latin typeface="Calibri" panose="020F0502020204030204" charset="0"/>
              <a:sym typeface="+mn-ea"/>
            </a:endParaRPr>
          </a:p>
        </p:txBody>
      </p:sp>
      <p:sp>
        <p:nvSpPr>
          <p:cNvPr id="13" name="Content Placeholder 12"/>
          <p:cNvSpPr/>
          <p:nvPr>
            <p:ph sz="half" idx="2"/>
            <p:custDataLst>
              <p:tags r:id="rId3"/>
            </p:custDataLst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9535"/>
            <a:ext cx="10515600" cy="1325563"/>
          </a:xfrm>
        </p:spPr>
        <p:txBody>
          <a:bodyPr/>
          <a:p>
            <a:r>
              <a:rPr lang="de-DE" altLang="en-US" sz="3600">
                <a:latin typeface="Calibri" panose="020F0502020204030204" charset="0"/>
              </a:rPr>
              <a:t>What is YOLO (You Only Look Once)?</a:t>
            </a:r>
            <a:endParaRPr lang="de-DE" altLang="en-US" sz="3600">
              <a:latin typeface="Calibri" panose="020F050202020403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05230"/>
            <a:ext cx="10515600" cy="4598670"/>
          </a:xfrm>
        </p:spPr>
        <p:txBody>
          <a:bodyPr>
            <a:normAutofit lnSpcReduction="10000"/>
          </a:bodyPr>
          <a:p>
            <a:r>
              <a:rPr lang="en-US" altLang="en-US" sz="2000" b="1"/>
              <a:t>Convolutional Neural Network (CNN)</a:t>
            </a:r>
            <a:r>
              <a:rPr lang="en-US" altLang="en-US" sz="2000"/>
              <a:t> based algorithm for object detection</a:t>
            </a:r>
            <a:r>
              <a:rPr lang="de-DE" altLang="en-US" sz="2000">
                <a:latin typeface="Calibri" panose="020F0502020204030204" charset="0"/>
              </a:rPr>
              <a:t> </a:t>
            </a:r>
            <a:endParaRPr lang="de-DE" altLang="en-US" sz="2000">
              <a:latin typeface="Calibri" panose="020F0502020204030204" charset="0"/>
            </a:endParaRPr>
          </a:p>
          <a:p>
            <a:r>
              <a:rPr lang="en-US" altLang="en-US" sz="2000"/>
              <a:t>performs detection and classification in a single forward pass</a:t>
            </a:r>
            <a:r>
              <a:rPr lang="de-DE" altLang="en-US" sz="2000">
                <a:latin typeface="Calibri" panose="020F0502020204030204" charset="0"/>
              </a:rPr>
              <a:t> </a:t>
            </a:r>
            <a:r>
              <a:rPr lang="en-US" altLang="en-US" sz="2000">
                <a:sym typeface="+mn-ea"/>
              </a:rPr>
              <a:t>→</a:t>
            </a:r>
            <a:r>
              <a:rPr lang="de-DE" altLang="en-US" sz="2000">
                <a:latin typeface="Calibri" panose="020F0502020204030204" charset="0"/>
                <a:sym typeface="+mn-ea"/>
              </a:rPr>
              <a:t> </a:t>
            </a:r>
            <a:r>
              <a:rPr lang="de-DE" altLang="en-US" sz="2000">
                <a:latin typeface="Calibri" panose="020F0502020204030204" charset="0"/>
              </a:rPr>
              <a:t>very</a:t>
            </a:r>
            <a:r>
              <a:rPr lang="en-US" altLang="en-US" sz="2000" b="1"/>
              <a:t> fast</a:t>
            </a:r>
            <a:endParaRPr lang="en-US" altLang="en-US" sz="2000"/>
          </a:p>
          <a:p>
            <a:r>
              <a:rPr lang="en-US" altLang="en-US" sz="2000" b="1"/>
              <a:t>Grid Division:</a:t>
            </a:r>
            <a:r>
              <a:rPr lang="en-US" altLang="en-US" sz="2000"/>
              <a:t> The input image is divided into an S × S grid. Each grid cell predicts bounding boxes and class probabilities.</a:t>
            </a:r>
            <a:endParaRPr lang="en-US" altLang="en-US" sz="2000"/>
          </a:p>
          <a:p>
            <a:r>
              <a:rPr lang="en-US" altLang="en-US" sz="2000" b="1"/>
              <a:t>Each bounding box includes</a:t>
            </a:r>
            <a:endParaRPr lang="en-US" altLang="en-US" sz="2000" b="1"/>
          </a:p>
          <a:p>
            <a:pPr lvl="1" algn="l"/>
            <a:r>
              <a:rPr lang="en-US" altLang="en-US" sz="1710"/>
              <a:t>(x, y) → center coordinates</a:t>
            </a:r>
            <a:endParaRPr lang="en-US" altLang="en-US" sz="1710"/>
          </a:p>
          <a:p>
            <a:pPr lvl="1" algn="l"/>
            <a:r>
              <a:rPr lang="en-US" altLang="en-US" sz="1710"/>
              <a:t>(w, h) → width and height</a:t>
            </a:r>
            <a:endParaRPr lang="en-US" altLang="en-US" sz="1710"/>
          </a:p>
          <a:p>
            <a:pPr lvl="1" algn="l"/>
            <a:r>
              <a:rPr lang="en-US" altLang="en-US" sz="1710"/>
              <a:t>Confidence score → probability of containing an object × accuracy of the box.</a:t>
            </a:r>
            <a:endParaRPr lang="en-US" altLang="en-US" sz="1710"/>
          </a:p>
          <a:p>
            <a:pPr lvl="0" algn="l"/>
            <a:r>
              <a:rPr lang="de-DE" altLang="en-US" sz="1995" b="1">
                <a:latin typeface="Calibri" panose="020F0502020204030204" charset="0"/>
              </a:rPr>
              <a:t>Advantages of YOLO:</a:t>
            </a:r>
            <a:endParaRPr lang="de-DE" altLang="en-US" sz="1995" b="1">
              <a:latin typeface="Calibri" panose="020F0502020204030204" charset="0"/>
            </a:endParaRPr>
          </a:p>
          <a:p>
            <a:pPr lvl="1" algn="l"/>
            <a:r>
              <a:rPr lang="en-US" altLang="en-US" sz="1710"/>
              <a:t>Speed </a:t>
            </a:r>
            <a:endParaRPr lang="en-US" altLang="en-US" sz="1710"/>
          </a:p>
          <a:p>
            <a:pPr lvl="1" algn="l"/>
            <a:r>
              <a:rPr lang="en-US" altLang="en-US" sz="1710"/>
              <a:t>Detection accuracy </a:t>
            </a:r>
            <a:endParaRPr lang="en-US" altLang="en-US" sz="1710"/>
          </a:p>
          <a:p>
            <a:pPr lvl="1" algn="l"/>
            <a:r>
              <a:rPr lang="en-US" altLang="en-US" sz="1710"/>
              <a:t>Good generalization </a:t>
            </a:r>
            <a:endParaRPr lang="en-US" altLang="en-US" sz="1710"/>
          </a:p>
          <a:p>
            <a:pPr lvl="1" algn="l"/>
            <a:r>
              <a:rPr lang="en-US" altLang="en-US" sz="1710"/>
              <a:t>Open-source</a:t>
            </a:r>
            <a:endParaRPr lang="en-US" altLang="en-US" sz="1710"/>
          </a:p>
          <a:p>
            <a:pPr lvl="1"/>
            <a:endParaRPr lang="en-US" altLang="en-US" sz="171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3075" y="3900170"/>
            <a:ext cx="5626100" cy="261810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p>
            <a:r>
              <a:rPr lang="de-DE" altLang="en-US" sz="2800">
                <a:latin typeface="Calibri" panose="020F0502020204030204" charset="0"/>
              </a:rPr>
              <a:t>Confusion Matrices</a:t>
            </a:r>
            <a:endParaRPr lang="de-DE" altLang="en-US" sz="2800">
              <a:latin typeface="Calibri" panose="020F050202020403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confusion_matri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390" y="1325880"/>
            <a:ext cx="5855335" cy="4400550"/>
          </a:xfrm>
          <a:prstGeom prst="rect">
            <a:avLst/>
          </a:prstGeom>
        </p:spPr>
      </p:pic>
      <p:pic>
        <p:nvPicPr>
          <p:cNvPr id="5" name="Picture 4" descr="confusion_matri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680" y="1316355"/>
            <a:ext cx="5854700" cy="4391025"/>
          </a:xfrm>
          <a:prstGeom prst="rect">
            <a:avLst/>
          </a:prstGeom>
        </p:spPr>
      </p:pic>
      <p:pic>
        <p:nvPicPr>
          <p:cNvPr id="6" name="Picture 5" descr="confusion_matri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710" y="1316355"/>
            <a:ext cx="5835015" cy="4376420"/>
          </a:xfrm>
          <a:prstGeom prst="rect">
            <a:avLst/>
          </a:prstGeom>
        </p:spPr>
      </p:pic>
      <p:pic>
        <p:nvPicPr>
          <p:cNvPr id="7" name="Picture 6" descr="confusion_matri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315" y="1316355"/>
            <a:ext cx="5854065" cy="4375785"/>
          </a:xfrm>
          <a:prstGeom prst="rect">
            <a:avLst/>
          </a:prstGeom>
        </p:spPr>
      </p:pic>
      <p:pic>
        <p:nvPicPr>
          <p:cNvPr id="8" name="Picture 7" descr="confusion_matrix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10" y="1325880"/>
            <a:ext cx="5835015" cy="4400550"/>
          </a:xfrm>
          <a:prstGeom prst="rect">
            <a:avLst/>
          </a:prstGeom>
        </p:spPr>
      </p:pic>
      <p:pic>
        <p:nvPicPr>
          <p:cNvPr id="9" name="Picture 8" descr="confusion_matrix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5220" y="1325880"/>
            <a:ext cx="5852160" cy="438912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99390" y="5979160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 sz="2000" b="1">
                <a:latin typeface="Calibri" panose="020F0502020204030204" charset="0"/>
                <a:sym typeface="+mn-ea"/>
              </a:rPr>
              <a:t>Experiment 5:</a:t>
            </a:r>
            <a:r>
              <a:rPr lang="de-DE" altLang="en-US" sz="2000">
                <a:latin typeface="Calibri" panose="020F0502020204030204" charset="0"/>
                <a:sym typeface="+mn-ea"/>
              </a:rPr>
              <a:t> epochs: 50 batch: 16 imgsz: 640</a:t>
            </a:r>
            <a:endParaRPr lang="de-DE" altLang="en-US" sz="2000">
              <a:latin typeface="Calibri" panose="020F0502020204030204" charset="0"/>
              <a:sym typeface="+mn-ea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6202680" y="5979160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 sz="2000" b="1">
                <a:latin typeface="Calibri" panose="020F0502020204030204" charset="0"/>
                <a:sym typeface="+mn-ea"/>
              </a:rPr>
              <a:t>Experiment 6:</a:t>
            </a:r>
            <a:r>
              <a:rPr lang="de-DE" altLang="en-US" sz="2000">
                <a:latin typeface="Calibri" panose="020F0502020204030204" charset="0"/>
                <a:sym typeface="+mn-ea"/>
              </a:rPr>
              <a:t> epochs: 50 batch: 32 imgsz: 640</a:t>
            </a:r>
            <a:endParaRPr lang="de-DE" altLang="en-US" sz="2000">
              <a:latin typeface="Calibri" panose="020F0502020204030204" charset="0"/>
              <a:sym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p>
            <a:r>
              <a:rPr lang="de-DE" altLang="en-US" sz="2800">
                <a:latin typeface="Calibri" panose="020F0502020204030204" charset="0"/>
              </a:rPr>
              <a:t>Confusion Matrices</a:t>
            </a:r>
            <a:endParaRPr lang="de-DE" altLang="en-US" sz="2800">
              <a:latin typeface="Calibri" panose="020F050202020403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 descr="confusion_matri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02680" y="1316355"/>
            <a:ext cx="5854700" cy="4391025"/>
          </a:xfrm>
          <a:prstGeom prst="rect">
            <a:avLst/>
          </a:prstGeom>
        </p:spPr>
      </p:pic>
      <p:pic>
        <p:nvPicPr>
          <p:cNvPr id="7" name="Picture 6" descr="confusion_matri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315" y="1316355"/>
            <a:ext cx="5854065" cy="4375785"/>
          </a:xfrm>
          <a:prstGeom prst="rect">
            <a:avLst/>
          </a:prstGeom>
        </p:spPr>
      </p:pic>
      <p:pic>
        <p:nvPicPr>
          <p:cNvPr id="9" name="Picture 8" descr="confusion_matri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220" y="1325880"/>
            <a:ext cx="5852160" cy="4389120"/>
          </a:xfrm>
          <a:prstGeom prst="rect">
            <a:avLst/>
          </a:prstGeom>
        </p:spPr>
      </p:pic>
      <p:pic>
        <p:nvPicPr>
          <p:cNvPr id="10" name="Picture 9" descr="confusion_matrix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315" y="1316990"/>
            <a:ext cx="5854065" cy="437515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215900" y="6021070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 sz="2000" b="1">
                <a:latin typeface="Calibri" panose="020F0502020204030204" charset="0"/>
                <a:sym typeface="+mn-ea"/>
              </a:rPr>
              <a:t>Experiment 7:</a:t>
            </a:r>
            <a:r>
              <a:rPr lang="de-DE" altLang="en-US" sz="2000">
                <a:latin typeface="Calibri" panose="020F0502020204030204" charset="0"/>
                <a:sym typeface="+mn-ea"/>
              </a:rPr>
              <a:t> epochs: 100 batch: 8 imgsz: 640</a:t>
            </a:r>
            <a:endParaRPr lang="de-DE" altLang="en-US" sz="2000">
              <a:latin typeface="Calibri" panose="020F0502020204030204" charset="0"/>
              <a:sym typeface="+mn-ea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6205220" y="6021070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 sz="2000" b="1">
                <a:latin typeface="Calibri" panose="020F0502020204030204" charset="0"/>
                <a:sym typeface="+mn-ea"/>
              </a:rPr>
              <a:t>Experiment 8:</a:t>
            </a:r>
            <a:r>
              <a:rPr lang="de-DE" altLang="en-US" sz="2000">
                <a:latin typeface="Calibri" panose="020F0502020204030204" charset="0"/>
                <a:sym typeface="+mn-ea"/>
              </a:rPr>
              <a:t> epochs: 100 batch: 16 imgsz: 640</a:t>
            </a:r>
            <a:endParaRPr lang="de-DE" altLang="en-US" sz="2000">
              <a:latin typeface="Calibri" panose="020F0502020204030204" charset="0"/>
              <a:sym typeface="+mn-ea"/>
            </a:endParaRPr>
          </a:p>
        </p:txBody>
      </p:sp>
      <p:pic>
        <p:nvPicPr>
          <p:cNvPr id="13" name="Picture 12" descr="confusion_matrix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" y="1301750"/>
            <a:ext cx="5853430" cy="439039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p>
            <a:r>
              <a:rPr lang="de-DE" altLang="en-US" sz="2800">
                <a:latin typeface="Calibri" panose="020F0502020204030204" charset="0"/>
              </a:rPr>
              <a:t>Confusion Matrices</a:t>
            </a:r>
            <a:endParaRPr lang="de-DE" altLang="en-US" sz="2800">
              <a:latin typeface="Calibri" panose="020F050202020403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confusion_matri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155" y="1325880"/>
            <a:ext cx="5862955" cy="439801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478155" y="5949950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de-DE" altLang="en-US" sz="2000" b="1">
                <a:latin typeface="Calibri" panose="020F0502020204030204" charset="0"/>
                <a:sym typeface="+mn-ea"/>
              </a:rPr>
              <a:t>Experiment 9:</a:t>
            </a:r>
            <a:r>
              <a:rPr lang="de-DE" altLang="en-US" sz="2000">
                <a:latin typeface="Calibri" panose="020F0502020204030204" charset="0"/>
                <a:sym typeface="+mn-ea"/>
              </a:rPr>
              <a:t> epochs: 100 batch: 32 imgsz: 640</a:t>
            </a:r>
            <a:endParaRPr lang="de-DE" altLang="en-US" sz="2000">
              <a:latin typeface="Calibri" panose="020F0502020204030204" charset="0"/>
              <a:sym typeface="+mn-e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p>
            <a:r>
              <a:rPr lang="de-DE" altLang="en-US" sz="2800" b="1">
                <a:latin typeface="Calibri" panose="020F0502020204030204" charset="0"/>
              </a:rPr>
              <a:t>Precision, Recall and F1-Scores from the Confusion Matrices</a:t>
            </a:r>
            <a:endParaRPr lang="de-DE" altLang="en-US" sz="2800" b="1">
              <a:latin typeface="Calibri" panose="020F050202020403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495" y="570865"/>
            <a:ext cx="10515600" cy="4189730"/>
          </a:xfrm>
        </p:spPr>
        <p:txBody>
          <a:bodyPr/>
          <a:p>
            <a:pPr marL="0" indent="0">
              <a:buNone/>
            </a:pPr>
            <a:endParaRPr lang="de-DE" altLang="en-US" b="1">
              <a:latin typeface="Calibri" panose="020F0502020204030204" charset="0"/>
            </a:endParaRPr>
          </a:p>
          <a:p>
            <a:pPr lvl="1"/>
            <a:r>
              <a:rPr lang="de-DE" altLang="en-US" sz="1800">
                <a:latin typeface="Calibri" panose="020F0502020204030204" charset="0"/>
              </a:rPr>
              <a:t>dataset: 110 images   training: 77   validation: 22  test: 11</a:t>
            </a:r>
            <a:endParaRPr lang="de-DE" altLang="en-US" sz="1800">
              <a:latin typeface="Calibri" panose="020F0502020204030204" charset="0"/>
            </a:endParaRPr>
          </a:p>
          <a:p>
            <a:pPr lvl="1"/>
            <a:r>
              <a:rPr lang="de-DE" altLang="en-US" sz="1800">
                <a:latin typeface="Calibri" panose="020F0502020204030204" charset="0"/>
              </a:rPr>
              <a:t>optimizer: auto   conf: 0.1      lr0=0,01</a:t>
            </a:r>
            <a:endParaRPr lang="de-DE" altLang="en-US" sz="1800">
              <a:latin typeface="Calibri" panose="020F0502020204030204" charset="0"/>
            </a:endParaRPr>
          </a:p>
          <a:p>
            <a:pPr lvl="1"/>
            <a:endParaRPr lang="de-DE" altLang="en-US" sz="1800">
              <a:latin typeface="Calibri" panose="020F0502020204030204" charset="0"/>
            </a:endParaRPr>
          </a:p>
        </p:txBody>
      </p:sp>
      <p:graphicFrame>
        <p:nvGraphicFramePr>
          <p:cNvPr id="7" name="Table 6"/>
          <p:cNvGraphicFramePr/>
          <p:nvPr>
            <p:custDataLst>
              <p:tags r:id="rId1"/>
            </p:custDataLst>
          </p:nvPr>
        </p:nvGraphicFramePr>
        <p:xfrm>
          <a:off x="1785620" y="1891665"/>
          <a:ext cx="8620760" cy="4213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945"/>
                <a:gridCol w="1164590"/>
                <a:gridCol w="1357630"/>
                <a:gridCol w="1769745"/>
                <a:gridCol w="2185035"/>
                <a:gridCol w="1567815"/>
              </a:tblGrid>
              <a:tr h="66294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chemeClr val="tx1"/>
                          </a:solidFill>
                          <a:latin typeface="Calibri" panose="020F0502020204030204" charset="0"/>
                        </a:rPr>
                        <a:t>epochs</a:t>
                      </a:r>
                      <a:endParaRPr lang="de-DE" altLang="en-US">
                        <a:solidFill>
                          <a:schemeClr val="tx1"/>
                        </a:solidFill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chemeClr val="tx1"/>
                          </a:solidFill>
                          <a:latin typeface="Calibri" panose="020F0502020204030204" charset="0"/>
                        </a:rPr>
                        <a:t>batch</a:t>
                      </a:r>
                      <a:endParaRPr lang="de-DE" altLang="en-US">
                        <a:solidFill>
                          <a:schemeClr val="tx1"/>
                        </a:solidFill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chemeClr val="tx1"/>
                          </a:solidFill>
                          <a:latin typeface="Calibri" panose="020F0502020204030204" charset="0"/>
                        </a:rPr>
                        <a:t>precision</a:t>
                      </a:r>
                      <a:endParaRPr lang="de-DE" altLang="en-US">
                        <a:solidFill>
                          <a:schemeClr val="tx1"/>
                        </a:solidFill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chemeClr val="tx1"/>
                          </a:solidFill>
                          <a:latin typeface="Calibri" panose="020F0502020204030204" charset="0"/>
                        </a:rPr>
                        <a:t>recall</a:t>
                      </a:r>
                      <a:endParaRPr lang="de-DE" altLang="en-US">
                        <a:solidFill>
                          <a:schemeClr val="tx1"/>
                        </a:solidFill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chemeClr val="tx1"/>
                          </a:solidFill>
                          <a:latin typeface="Calibri" panose="020F0502020204030204" charset="0"/>
                        </a:rPr>
                        <a:t>F1-Score</a:t>
                      </a:r>
                      <a:endParaRPr lang="de-DE" altLang="en-US">
                        <a:solidFill>
                          <a:schemeClr val="tx1"/>
                        </a:solidFill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394335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1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20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8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0,93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1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0,963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39497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2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20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16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0,92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0,989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0,954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39370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3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20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32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0,93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1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0,963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39497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4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50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8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0,948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0,989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0,968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394335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5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50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16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0,969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1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 b="1">
                          <a:latin typeface="Calibri" panose="020F0502020204030204" charset="0"/>
                        </a:rPr>
                        <a:t>0,984</a:t>
                      </a:r>
                      <a:endParaRPr lang="de-DE" altLang="en-US" b="1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39497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6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50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32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0,968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0,989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0,979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39370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7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100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8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0,958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0,989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0,972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39497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8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100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16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0,958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0,989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0,973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394335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9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100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32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0,949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1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0,974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 Box 7"/>
          <p:cNvSpPr txBox="1"/>
          <p:nvPr/>
        </p:nvSpPr>
        <p:spPr>
          <a:xfrm>
            <a:off x="511810" y="6200775"/>
            <a:ext cx="107003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600" b="1"/>
              <a:t>Epoch:</a:t>
            </a:r>
            <a:r>
              <a:rPr lang="en-US" altLang="en-US" sz="1600"/>
              <a:t> One full pass of the entire training dataset.</a:t>
            </a:r>
            <a:endParaRPr lang="en-US" altLang="en-US" sz="1600"/>
          </a:p>
          <a:p>
            <a:r>
              <a:rPr lang="en-US" altLang="en-US" sz="1600" b="1"/>
              <a:t>Batch:</a:t>
            </a:r>
            <a:r>
              <a:rPr lang="en-US" altLang="en-US" sz="1600"/>
              <a:t> A small </a:t>
            </a:r>
            <a:r>
              <a:rPr lang="de-DE" altLang="en-US" sz="1600">
                <a:latin typeface="Calibri" panose="020F0502020204030204" charset="0"/>
              </a:rPr>
              <a:t>subset of dataset </a:t>
            </a:r>
            <a:r>
              <a:rPr lang="en-US" altLang="en-US" sz="1600"/>
              <a:t>processed together before updating the model.</a:t>
            </a:r>
            <a:endParaRPr lang="en-US" altLang="en-US" sz="16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54940"/>
            <a:ext cx="10515600" cy="1325563"/>
          </a:xfrm>
        </p:spPr>
        <p:txBody>
          <a:bodyPr/>
          <a:p>
            <a:r>
              <a:rPr lang="de-DE" altLang="en-US" sz="2400" b="1">
                <a:latin typeface="Calibri" panose="020F0502020204030204" charset="0"/>
              </a:rPr>
              <a:t>Results of Experiment 5 (epochs: 50, batch:16):</a:t>
            </a:r>
            <a:endParaRPr lang="de-DE" altLang="en-US" sz="2400" b="1">
              <a:latin typeface="Calibri" panose="020F0502020204030204" charset="0"/>
            </a:endParaRPr>
          </a:p>
        </p:txBody>
      </p:sp>
      <p:pic>
        <p:nvPicPr>
          <p:cNvPr id="6" name="Picture 5" descr="result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4095" y="860425"/>
            <a:ext cx="7799070" cy="389953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92760" y="5093970"/>
            <a:ext cx="1138110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en-US">
                <a:latin typeface="Calibri" panose="020F0502020204030204" charset="0"/>
              </a:rPr>
              <a:t>train and validation losses decrease </a:t>
            </a:r>
            <a:r>
              <a:rPr lang="en-US" altLang="en-US">
                <a:sym typeface="+mn-ea"/>
              </a:rPr>
              <a:t>→</a:t>
            </a:r>
            <a:r>
              <a:rPr lang="de-DE" altLang="en-US">
                <a:latin typeface="Calibri" panose="020F0502020204030204" charset="0"/>
                <a:sym typeface="+mn-ea"/>
              </a:rPr>
              <a:t> model learns effectively with minimal overfitting</a:t>
            </a:r>
            <a:endParaRPr lang="de-DE" altLang="en-US">
              <a:latin typeface="Calibri" panose="020F050202020403020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en-US">
                <a:latin typeface="Calibri" panose="020F0502020204030204" charset="0"/>
                <a:sym typeface="+mn-ea"/>
              </a:rPr>
              <a:t>high precision and recall values </a:t>
            </a:r>
            <a:r>
              <a:rPr lang="en-US" altLang="en-US">
                <a:sym typeface="+mn-ea"/>
              </a:rPr>
              <a:t>→</a:t>
            </a:r>
            <a:r>
              <a:rPr lang="de-DE" altLang="en-US">
                <a:latin typeface="Calibri" panose="020F0502020204030204" charset="0"/>
                <a:sym typeface="+mn-ea"/>
              </a:rPr>
              <a:t> few false positives (correctly detected nails) and few false negatives (detects nearly all nails)</a:t>
            </a:r>
            <a:endParaRPr lang="de-DE" altLang="en-US">
              <a:latin typeface="Calibri" panose="020F050202020403020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en-US">
                <a:latin typeface="Calibri" panose="020F0502020204030204" charset="0"/>
                <a:sym typeface="+mn-ea"/>
              </a:rPr>
              <a:t>map@50</a:t>
            </a:r>
            <a:r>
              <a:rPr lang="de-DE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≈</a:t>
            </a:r>
            <a:r>
              <a:rPr lang="de-DE" altLang="en-US">
                <a:latin typeface="Calibri" panose="020F0502020204030204" charset="0"/>
                <a:sym typeface="+mn-ea"/>
              </a:rPr>
              <a:t> 1 and map@50-95</a:t>
            </a:r>
            <a:r>
              <a:rPr lang="de-DE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≈</a:t>
            </a:r>
            <a:r>
              <a:rPr lang="de-DE" altLang="en-US">
                <a:latin typeface="Calibri" panose="020F0502020204030204" charset="0"/>
                <a:sym typeface="+mn-ea"/>
              </a:rPr>
              <a:t>0,7 </a:t>
            </a:r>
            <a:r>
              <a:rPr lang="en-US" altLang="en-US">
                <a:sym typeface="+mn-ea"/>
              </a:rPr>
              <a:t>→</a:t>
            </a:r>
            <a:r>
              <a:rPr lang="de-DE" altLang="en-US">
                <a:latin typeface="Calibri" panose="020F0502020204030204" charset="0"/>
                <a:sym typeface="+mn-ea"/>
              </a:rPr>
              <a:t> high accuracy</a:t>
            </a:r>
            <a:endParaRPr lang="de-DE" altLang="en-US">
              <a:latin typeface="Calibri" panose="020F050202020403020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en-US" b="1">
                <a:latin typeface="Calibri" panose="020F0502020204030204" charset="0"/>
                <a:sym typeface="+mn-ea"/>
              </a:rPr>
              <a:t>Conclusion: model is well trained, generalizes effectively and has a high detection accuracy</a:t>
            </a:r>
            <a:endParaRPr lang="de-DE" altLang="en-US" b="1">
              <a:latin typeface="Calibri" panose="020F0502020204030204" charset="0"/>
              <a:sym typeface="+mn-e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680" y="0"/>
            <a:ext cx="10515600" cy="1325563"/>
          </a:xfrm>
        </p:spPr>
        <p:txBody>
          <a:bodyPr/>
          <a:p>
            <a:r>
              <a:rPr lang="de-DE" altLang="en-US" sz="3200">
                <a:latin typeface="Calibri" panose="020F0502020204030204" charset="0"/>
              </a:rPr>
              <a:t>Confidence Score</a:t>
            </a:r>
            <a:endParaRPr lang="de-DE" altLang="en-US" sz="3200">
              <a:latin typeface="Calibri" panose="020F050202020403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12825"/>
            <a:ext cx="10515600" cy="4351338"/>
          </a:xfrm>
        </p:spPr>
        <p:txBody>
          <a:bodyPr/>
          <a:p>
            <a:r>
              <a:rPr lang="en-US" altLang="en-US" sz="1800"/>
              <a:t>how sure the model is about its prediction.</a:t>
            </a:r>
            <a:endParaRPr lang="en-US" altLang="en-US" sz="1800"/>
          </a:p>
          <a:p>
            <a:r>
              <a:rPr lang="de-DE" altLang="en-US" sz="1800" b="1">
                <a:latin typeface="Calibri" panose="020F0502020204030204" charset="0"/>
              </a:rPr>
              <a:t>lower treshold:</a:t>
            </a:r>
            <a:r>
              <a:rPr lang="de-DE" altLang="en-US" sz="1800">
                <a:latin typeface="Calibri" panose="020F0502020204030204" charset="0"/>
              </a:rPr>
              <a:t> d</a:t>
            </a:r>
            <a:r>
              <a:rPr lang="en-US" altLang="en-US" sz="1800">
                <a:latin typeface="Calibri" panose="020F0502020204030204" charset="0"/>
              </a:rPr>
              <a:t>etects more objects, but also more mistakes</a:t>
            </a:r>
            <a:endParaRPr lang="en-US" altLang="en-US" sz="1800">
              <a:latin typeface="Calibri" panose="020F0502020204030204" charset="0"/>
            </a:endParaRPr>
          </a:p>
          <a:p>
            <a:r>
              <a:rPr lang="de-DE" altLang="en-US" sz="1800" b="1">
                <a:latin typeface="Calibri" panose="020F0502020204030204" charset="0"/>
              </a:rPr>
              <a:t>higher treshold: </a:t>
            </a:r>
            <a:r>
              <a:rPr lang="de-DE" altLang="en-US" sz="1800">
                <a:latin typeface="Calibri" panose="020F0502020204030204" charset="0"/>
              </a:rPr>
              <a:t>d</a:t>
            </a:r>
            <a:r>
              <a:rPr lang="en-US" altLang="en-US" sz="1800">
                <a:latin typeface="Calibri" panose="020F0502020204030204" charset="0"/>
              </a:rPr>
              <a:t>etects fewer objects, but more accurate ones</a:t>
            </a:r>
            <a:endParaRPr lang="en-US" altLang="en-US" sz="1800">
              <a:latin typeface="Calibri" panose="020F0502020204030204" charset="0"/>
            </a:endParaRPr>
          </a:p>
        </p:txBody>
      </p:sp>
      <p:pic>
        <p:nvPicPr>
          <p:cNvPr id="4" name="Picture 3" descr="IMG-20250611-WA00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505" y="2200910"/>
            <a:ext cx="2600960" cy="3469005"/>
          </a:xfrm>
          <a:prstGeom prst="rect">
            <a:avLst/>
          </a:prstGeom>
        </p:spPr>
      </p:pic>
      <p:pic>
        <p:nvPicPr>
          <p:cNvPr id="5" name="Picture 4" descr="IMG-20250611-WA00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070" y="2200910"/>
            <a:ext cx="2600960" cy="3469005"/>
          </a:xfrm>
          <a:prstGeom prst="rect">
            <a:avLst/>
          </a:prstGeom>
        </p:spPr>
      </p:pic>
      <p:pic>
        <p:nvPicPr>
          <p:cNvPr id="6" name="Picture 5" descr="20250923_2115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940" y="2200910"/>
            <a:ext cx="2680335" cy="3469005"/>
          </a:xfrm>
          <a:prstGeom prst="rect">
            <a:avLst/>
          </a:prstGeom>
        </p:spPr>
      </p:pic>
      <p:pic>
        <p:nvPicPr>
          <p:cNvPr id="7" name="Picture 6" descr="20250923_2115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7185" y="2200910"/>
            <a:ext cx="2680335" cy="346900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38200" y="5808980"/>
            <a:ext cx="11165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>
                <a:latin typeface="Calibri" panose="020F0502020204030204" charset="0"/>
              </a:rPr>
              <a:t>conf=0.1                                                    conf=0.2                                      conf=0.2                                               conf=0.3                                                                                         </a:t>
            </a:r>
            <a:endParaRPr lang="de-DE" altLang="en-US">
              <a:latin typeface="Calibri" panose="020F0502020204030204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de-DE" altLang="en-US">
                <a:latin typeface="Calibri" panose="020F0502020204030204" charset="0"/>
              </a:rPr>
              <a:t>Thank you for your attention and for your support...</a:t>
            </a:r>
            <a:endParaRPr lang="de-DE" altLang="en-US">
              <a:latin typeface="Calibri" panose="020F050202020403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3560" y="271780"/>
            <a:ext cx="10515600" cy="1325563"/>
          </a:xfrm>
        </p:spPr>
        <p:txBody>
          <a:bodyPr/>
          <a:p>
            <a:r>
              <a:rPr lang="de-DE" altLang="en-US" sz="3200">
                <a:latin typeface="Calibri" panose="020F0502020204030204" charset="0"/>
              </a:rPr>
              <a:t>Output Vector (for each object):</a:t>
            </a:r>
            <a:endParaRPr lang="de-DE" altLang="en-US" sz="3200">
              <a:latin typeface="Calibri" panose="020F0502020204030204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348855" y="1474470"/>
            <a:ext cx="4546600" cy="359156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588010" y="1474470"/>
            <a:ext cx="615378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 sz="2000" b="1">
                <a:latin typeface="Calibri" panose="020F0502020204030204" charset="0"/>
              </a:rPr>
              <a:t>Pc (Probability of class): </a:t>
            </a:r>
            <a:r>
              <a:rPr lang="de-DE" altLang="en-US" sz="2000">
                <a:latin typeface="Calibri" panose="020F0502020204030204" charset="0"/>
              </a:rPr>
              <a:t>1, because a dog is detected </a:t>
            </a:r>
            <a:endParaRPr lang="de-DE" altLang="en-US" sz="2000">
              <a:latin typeface="Calibri" panose="020F0502020204030204" charset="0"/>
            </a:endParaRPr>
          </a:p>
          <a:p>
            <a:r>
              <a:rPr lang="de-DE" altLang="en-US" sz="2000" b="1">
                <a:latin typeface="Calibri" panose="020F0502020204030204" charset="0"/>
              </a:rPr>
              <a:t>Bx:</a:t>
            </a:r>
            <a:r>
              <a:rPr lang="de-DE" altLang="en-US" sz="2000">
                <a:latin typeface="Calibri" panose="020F0502020204030204" charset="0"/>
              </a:rPr>
              <a:t> x coordinate of the center of the box (of the object)</a:t>
            </a:r>
            <a:endParaRPr lang="de-DE" altLang="en-US" sz="2000">
              <a:latin typeface="Calibri" panose="020F0502020204030204" charset="0"/>
            </a:endParaRPr>
          </a:p>
          <a:p>
            <a:r>
              <a:rPr lang="de-DE" altLang="en-US" sz="2000" b="1">
                <a:latin typeface="Calibri" panose="020F0502020204030204" charset="0"/>
              </a:rPr>
              <a:t>By:</a:t>
            </a:r>
            <a:r>
              <a:rPr lang="de-DE" altLang="en-US" sz="2000">
                <a:latin typeface="Calibri" panose="020F0502020204030204" charset="0"/>
              </a:rPr>
              <a:t> y coordinate of the center of the box (of the object)</a:t>
            </a:r>
            <a:endParaRPr lang="de-DE" altLang="en-US" sz="2000">
              <a:latin typeface="Calibri" panose="020F0502020204030204" charset="0"/>
            </a:endParaRPr>
          </a:p>
          <a:p>
            <a:r>
              <a:rPr lang="de-DE" altLang="en-US" sz="2000" b="1">
                <a:latin typeface="Calibri" panose="020F0502020204030204" charset="0"/>
              </a:rPr>
              <a:t>Bw:</a:t>
            </a:r>
            <a:r>
              <a:rPr lang="de-DE" altLang="en-US" sz="2000">
                <a:latin typeface="Calibri" panose="020F0502020204030204" charset="0"/>
              </a:rPr>
              <a:t> width of the box</a:t>
            </a:r>
            <a:endParaRPr lang="de-DE" altLang="en-US" sz="2000">
              <a:latin typeface="Calibri" panose="020F0502020204030204" charset="0"/>
            </a:endParaRPr>
          </a:p>
          <a:p>
            <a:r>
              <a:rPr lang="de-DE" altLang="en-US" sz="2000" b="1">
                <a:latin typeface="Calibri" panose="020F0502020204030204" charset="0"/>
              </a:rPr>
              <a:t>Bh:</a:t>
            </a:r>
            <a:r>
              <a:rPr lang="de-DE" altLang="en-US" sz="2000">
                <a:latin typeface="Calibri" panose="020F0502020204030204" charset="0"/>
              </a:rPr>
              <a:t> height of the box</a:t>
            </a:r>
            <a:endParaRPr lang="de-DE" altLang="en-US" sz="2000">
              <a:latin typeface="Calibri" panose="020F0502020204030204" charset="0"/>
            </a:endParaRPr>
          </a:p>
          <a:p>
            <a:r>
              <a:rPr lang="de-DE" altLang="en-US" sz="2000" b="1">
                <a:latin typeface="Calibri" panose="020F0502020204030204" charset="0"/>
              </a:rPr>
              <a:t>C1:</a:t>
            </a:r>
            <a:r>
              <a:rPr lang="de-DE" altLang="en-US" sz="2000">
                <a:latin typeface="Calibri" panose="020F0502020204030204" charset="0"/>
              </a:rPr>
              <a:t> represents dog class</a:t>
            </a:r>
            <a:endParaRPr lang="de-DE" altLang="en-US" sz="2000">
              <a:latin typeface="Calibri" panose="020F0502020204030204" charset="0"/>
            </a:endParaRPr>
          </a:p>
          <a:p>
            <a:r>
              <a:rPr lang="de-DE" altLang="en-US" sz="2000" b="1">
                <a:latin typeface="Calibri" panose="020F0502020204030204" charset="0"/>
              </a:rPr>
              <a:t>C2:</a:t>
            </a:r>
            <a:r>
              <a:rPr lang="de-DE" altLang="en-US" sz="2000">
                <a:latin typeface="Calibri" panose="020F0502020204030204" charset="0"/>
              </a:rPr>
              <a:t> represents person class</a:t>
            </a:r>
            <a:endParaRPr lang="de-DE" altLang="en-US" sz="2000">
              <a:latin typeface="Calibri" panose="020F05020202040302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60" y="4044315"/>
            <a:ext cx="6045835" cy="21939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0350"/>
            <a:ext cx="10934065" cy="897890"/>
          </a:xfrm>
        </p:spPr>
        <p:txBody>
          <a:bodyPr>
            <a:normAutofit fontScale="90000"/>
          </a:bodyPr>
          <a:p>
            <a:r>
              <a:rPr lang="de-DE" altLang="en-US" sz="3200">
                <a:latin typeface="Calibri" panose="020F0502020204030204" charset="0"/>
              </a:rPr>
              <a:t>Step 1. Preprocessing: Creating a dataset of hand images from healthy people </a:t>
            </a:r>
            <a:endParaRPr lang="de-DE" altLang="en-US" sz="3200">
              <a:latin typeface="Calibri" panose="020F050202020403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28725"/>
            <a:ext cx="11428730" cy="4646295"/>
          </a:xfrm>
        </p:spPr>
        <p:txBody>
          <a:bodyPr/>
          <a:p>
            <a:r>
              <a:rPr lang="de-DE" altLang="en-US" sz="2000" b="1">
                <a:latin typeface="Calibri" panose="020F0502020204030204" charset="0"/>
              </a:rPr>
              <a:t>110 Images </a:t>
            </a:r>
            <a:r>
              <a:rPr lang="de-DE" altLang="en-US" sz="2000">
                <a:latin typeface="Calibri" panose="020F0502020204030204" charset="0"/>
              </a:rPr>
              <a:t>(from friends/family), labeled manuelly in </a:t>
            </a:r>
            <a:r>
              <a:rPr lang="de-DE" altLang="en-US" sz="2000" b="1">
                <a:latin typeface="Calibri" panose="020F0502020204030204" charset="0"/>
              </a:rPr>
              <a:t>Roboflow </a:t>
            </a:r>
            <a:r>
              <a:rPr lang="de-DE" altLang="en-US" sz="2000">
                <a:latin typeface="Calibri" panose="020F0502020204030204" charset="0"/>
              </a:rPr>
              <a:t>(online platform to create/label datasets)</a:t>
            </a:r>
            <a:endParaRPr lang="de-DE" altLang="en-US" sz="2000" b="1">
              <a:latin typeface="Calibri" panose="020F0502020204030204" charset="0"/>
            </a:endParaRPr>
          </a:p>
          <a:p>
            <a:r>
              <a:rPr lang="de-DE" altLang="en-US" sz="2000">
                <a:latin typeface="Calibri" panose="020F0502020204030204" charset="0"/>
              </a:rPr>
              <a:t>Class: </a:t>
            </a:r>
            <a:r>
              <a:rPr lang="de-DE" altLang="en-US" sz="2000" b="1">
                <a:latin typeface="Calibri" panose="020F0502020204030204" charset="0"/>
              </a:rPr>
              <a:t>nail</a:t>
            </a:r>
            <a:endParaRPr lang="de-DE" altLang="en-US" sz="2000">
              <a:latin typeface="Calibri" panose="020F0502020204030204" charset="0"/>
            </a:endParaRPr>
          </a:p>
          <a:p>
            <a:r>
              <a:rPr lang="de-DE" altLang="en-US" sz="2000">
                <a:latin typeface="Calibri" panose="020F0502020204030204" charset="0"/>
              </a:rPr>
              <a:t>Dataset got exported to YOLOv8 format with label information (coordinates) (train:70 val:20 test:10)</a:t>
            </a:r>
            <a:endParaRPr lang="de-DE" altLang="en-US" sz="2000">
              <a:latin typeface="Calibri" panose="020F0502020204030204" charset="0"/>
            </a:endParaRPr>
          </a:p>
          <a:p>
            <a:endParaRPr lang="de-DE" altLang="en-US">
              <a:latin typeface="Calibri" panose="020F0502020204030204" charset="0"/>
            </a:endParaRPr>
          </a:p>
          <a:p>
            <a:endParaRPr lang="de-DE" altLang="en-US">
              <a:latin typeface="Calibri" panose="020F050202020403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9290" y="2832735"/>
            <a:ext cx="8418830" cy="38284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175" y="365125"/>
            <a:ext cx="10515600" cy="1325563"/>
          </a:xfrm>
        </p:spPr>
        <p:txBody>
          <a:bodyPr/>
          <a:p>
            <a:r>
              <a:rPr lang="de-DE" altLang="en-US" sz="3600">
                <a:latin typeface="Calibri" panose="020F0502020204030204" charset="0"/>
              </a:rPr>
              <a:t>Hand positions</a:t>
            </a:r>
            <a:endParaRPr lang="de-DE" altLang="en-US" sz="3600">
              <a:latin typeface="Calibri" panose="020F0502020204030204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8175" y="1692275"/>
            <a:ext cx="1967230" cy="3317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7045" y="1691005"/>
            <a:ext cx="2239645" cy="33159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225" y="1691005"/>
            <a:ext cx="2242820" cy="331787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060450" y="5278120"/>
            <a:ext cx="38309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>
                <a:latin typeface="Calibri" panose="020F0502020204030204" charset="0"/>
              </a:rPr>
              <a:t>standardized position and white (plain) background </a:t>
            </a:r>
            <a:r>
              <a:rPr lang="en-US" altLang="en-US">
                <a:sym typeface="+mn-ea"/>
              </a:rPr>
              <a:t>→</a:t>
            </a:r>
            <a:r>
              <a:rPr lang="de-DE" altLang="en-US">
                <a:latin typeface="Calibri" panose="020F0502020204030204" charset="0"/>
                <a:sym typeface="+mn-ea"/>
              </a:rPr>
              <a:t> </a:t>
            </a:r>
            <a:r>
              <a:rPr lang="de-DE" altLang="en-US">
                <a:latin typeface="Calibri" panose="020F0502020204030204" charset="0"/>
              </a:rPr>
              <a:t>easier to detect</a:t>
            </a:r>
            <a:endParaRPr lang="de-DE" altLang="en-US">
              <a:latin typeface="Calibri" panose="020F050202020403020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8102600" y="5278120"/>
            <a:ext cx="2491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>
                <a:latin typeface="Calibri" panose="020F0502020204030204" charset="0"/>
              </a:rPr>
              <a:t>can reduce overfitting</a:t>
            </a:r>
            <a:endParaRPr lang="de-DE" altLang="en-US">
              <a:latin typeface="Calibri" panose="020F050202020403020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415" y="1699895"/>
            <a:ext cx="2707640" cy="33070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p>
            <a:r>
              <a:rPr lang="de-DE" altLang="en-US" sz="2800">
                <a:latin typeface="Calibri" panose="020F0502020204030204" charset="0"/>
              </a:rPr>
              <a:t>Step 2. Training our model YOLO with different hyperparameters to find the best set of hyperparameters (to find the best trained model)</a:t>
            </a:r>
            <a:endParaRPr lang="de-DE" altLang="en-US" sz="2800">
              <a:latin typeface="Calibri" panose="020F050202020403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520" y="716280"/>
            <a:ext cx="10515600" cy="4189730"/>
          </a:xfrm>
        </p:spPr>
        <p:txBody>
          <a:bodyPr/>
          <a:p>
            <a:pPr marL="0" indent="0">
              <a:buNone/>
            </a:pPr>
            <a:endParaRPr lang="de-DE" altLang="en-US" b="1">
              <a:latin typeface="Calibri" panose="020F0502020204030204" charset="0"/>
            </a:endParaRPr>
          </a:p>
          <a:p>
            <a:pPr lvl="1"/>
            <a:r>
              <a:rPr lang="de-DE" altLang="en-US" sz="1800">
                <a:latin typeface="Calibri" panose="020F0502020204030204" charset="0"/>
              </a:rPr>
              <a:t>dataset: 110 images   training: 77   validation: 22   test: 11</a:t>
            </a:r>
            <a:endParaRPr lang="de-DE" altLang="en-US" sz="1800">
              <a:latin typeface="Calibri" panose="020F0502020204030204" charset="0"/>
            </a:endParaRPr>
          </a:p>
          <a:p>
            <a:pPr lvl="1"/>
            <a:r>
              <a:rPr lang="de-DE" altLang="en-US" sz="1800">
                <a:latin typeface="Calibri" panose="020F0502020204030204" charset="0"/>
              </a:rPr>
              <a:t>optimizer: auto   conf: 0.1    lr0=0,01</a:t>
            </a:r>
            <a:endParaRPr lang="de-DE" altLang="en-US" sz="1800">
              <a:latin typeface="Calibri" panose="020F0502020204030204" charset="0"/>
            </a:endParaRPr>
          </a:p>
          <a:p>
            <a:pPr lvl="1"/>
            <a:endParaRPr lang="de-DE" altLang="en-US" sz="1800">
              <a:latin typeface="Calibri" panose="020F0502020204030204" charset="0"/>
            </a:endParaRPr>
          </a:p>
        </p:txBody>
      </p:sp>
      <p:graphicFrame>
        <p:nvGraphicFramePr>
          <p:cNvPr id="7" name="Table 6"/>
          <p:cNvGraphicFramePr/>
          <p:nvPr>
            <p:custDataLst>
              <p:tags r:id="rId1"/>
            </p:custDataLst>
          </p:nvPr>
        </p:nvGraphicFramePr>
        <p:xfrm>
          <a:off x="2192020" y="1934210"/>
          <a:ext cx="780796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1990"/>
                <a:gridCol w="1951990"/>
                <a:gridCol w="1951990"/>
                <a:gridCol w="195199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chemeClr val="tx1"/>
                          </a:solidFill>
                          <a:latin typeface="Calibri" panose="020F0502020204030204" charset="0"/>
                        </a:rPr>
                        <a:t>epochs</a:t>
                      </a:r>
                      <a:endParaRPr lang="de-DE" altLang="en-US">
                        <a:solidFill>
                          <a:schemeClr val="tx1"/>
                        </a:solidFill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chemeClr val="tx1"/>
                          </a:solidFill>
                          <a:latin typeface="Calibri" panose="020F0502020204030204" charset="0"/>
                        </a:rPr>
                        <a:t>batch</a:t>
                      </a:r>
                      <a:endParaRPr lang="de-DE" altLang="en-US">
                        <a:solidFill>
                          <a:schemeClr val="tx1"/>
                        </a:solidFill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solidFill>
                            <a:schemeClr val="tx1"/>
                          </a:solidFill>
                          <a:latin typeface="Calibri" panose="020F0502020204030204" charset="0"/>
                        </a:rPr>
                        <a:t>imgsz</a:t>
                      </a:r>
                      <a:endParaRPr lang="de-DE" altLang="en-US">
                        <a:solidFill>
                          <a:schemeClr val="tx1"/>
                        </a:solidFill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1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20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8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640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2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20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16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640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3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20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32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640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4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50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8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640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5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50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16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640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6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50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32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640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7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100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8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640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8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100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16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640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9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100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32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de-DE" altLang="en-US">
                          <a:latin typeface="Calibri" panose="020F0502020204030204" charset="0"/>
                        </a:rPr>
                        <a:t>640</a:t>
                      </a:r>
                      <a:endParaRPr lang="de-DE" altLang="en-US">
                        <a:latin typeface="Calibri" panose="020F050202020403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 Box 7"/>
          <p:cNvSpPr txBox="1"/>
          <p:nvPr/>
        </p:nvSpPr>
        <p:spPr>
          <a:xfrm>
            <a:off x="549275" y="5795645"/>
            <a:ext cx="11093450" cy="1062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1600" b="1">
                <a:latin typeface="Calibri" panose="020F0502020204030204" charset="0"/>
                <a:cs typeface="Calibri" panose="020F0502020204030204" charset="0"/>
              </a:rPr>
              <a:t>Epoch:</a:t>
            </a:r>
            <a:r>
              <a:rPr lang="en-US" altLang="en-US" sz="1600">
                <a:latin typeface="Calibri" panose="020F0502020204030204" charset="0"/>
                <a:cs typeface="Calibri" panose="020F0502020204030204" charset="0"/>
              </a:rPr>
              <a:t> One full pass of the entire training dataset.</a:t>
            </a:r>
            <a:r>
              <a:rPr lang="de-DE" altLang="en-US" sz="1600">
                <a:latin typeface="Calibri" panose="020F0502020204030204" charset="0"/>
                <a:cs typeface="Calibri" panose="020F0502020204030204" charset="0"/>
              </a:rPr>
              <a:t> ↑ improves until plateu, risk of overfitting, slower    ↓ faster, risk of underfitting </a:t>
            </a:r>
            <a:endParaRPr lang="en-US" altLang="en-US" sz="1600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altLang="en-US" sz="1600" b="1">
                <a:latin typeface="Calibri" panose="020F0502020204030204" charset="0"/>
                <a:cs typeface="Calibri" panose="020F0502020204030204" charset="0"/>
              </a:rPr>
              <a:t>Batch:</a:t>
            </a:r>
            <a:r>
              <a:rPr lang="en-US" altLang="en-US" sz="1600">
                <a:latin typeface="Calibri" panose="020F0502020204030204" charset="0"/>
                <a:cs typeface="Calibri" panose="020F0502020204030204" charset="0"/>
              </a:rPr>
              <a:t> A small </a:t>
            </a:r>
            <a:r>
              <a:rPr lang="de-DE" altLang="en-US" sz="1600">
                <a:latin typeface="Calibri" panose="020F0502020204030204" charset="0"/>
                <a:cs typeface="Calibri" panose="020F0502020204030204" charset="0"/>
              </a:rPr>
              <a:t>subset of dataset </a:t>
            </a:r>
            <a:r>
              <a:rPr lang="en-US" altLang="en-US" sz="1600">
                <a:latin typeface="Calibri" panose="020F0502020204030204" charset="0"/>
                <a:cs typeface="Calibri" panose="020F0502020204030204" charset="0"/>
              </a:rPr>
              <a:t>processed together before updating the model.</a:t>
            </a:r>
            <a:r>
              <a:rPr lang="de-DE" altLang="en-US" sz="160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de-DE" altLang="en-US" sz="1600">
                <a:latin typeface="Calibri" panose="020F0502020204030204" charset="0"/>
                <a:cs typeface="Calibri" panose="020F0502020204030204" charset="0"/>
                <a:sym typeface="+mn-ea"/>
              </a:rPr>
              <a:t> ↑ smoother gradients (how much the loss changes), fewer steps,  ↓ noisier gradients, more steps</a:t>
            </a:r>
            <a:endParaRPr lang="de-DE" altLang="en-US" sz="160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3450" y="2534285"/>
            <a:ext cx="10515600" cy="1325563"/>
          </a:xfrm>
        </p:spPr>
        <p:txBody>
          <a:bodyPr/>
          <a:p>
            <a:r>
              <a:rPr lang="de-DE" altLang="en-US" sz="3600">
                <a:latin typeface="Calibri" panose="020F0502020204030204" charset="0"/>
              </a:rPr>
              <a:t>Result Images (Validation Sets) with confidence scores</a:t>
            </a:r>
            <a:endParaRPr lang="de-DE" altLang="en-US" sz="3600">
              <a:latin typeface="Calibri" panose="020F050202020403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de-DE" altLang="en-US">
              <a:latin typeface="Calibri" panose="020F050202020403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605"/>
            <a:ext cx="10515600" cy="1325563"/>
          </a:xfrm>
        </p:spPr>
        <p:txBody>
          <a:bodyPr/>
          <a:p>
            <a:r>
              <a:rPr lang="de-DE" altLang="en-US" sz="2400" b="1">
                <a:latin typeface="Calibri" panose="020F0502020204030204" charset="0"/>
                <a:sym typeface="+mn-ea"/>
              </a:rPr>
              <a:t>Experiment 1:</a:t>
            </a:r>
            <a:r>
              <a:rPr lang="de-DE" altLang="en-US" sz="2400">
                <a:latin typeface="Calibri" panose="020F0502020204030204" charset="0"/>
                <a:sym typeface="+mn-ea"/>
              </a:rPr>
              <a:t> epochs: 20 batch: 8 imgsz: 640</a:t>
            </a:r>
            <a:endParaRPr lang="de-DE" altLang="en-US" sz="2400">
              <a:latin typeface="Calibri" panose="020F0502020204030204" charset="0"/>
              <a:sym typeface="+mn-ea"/>
            </a:endParaRPr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058150" y="1340485"/>
            <a:ext cx="3520440" cy="5295265"/>
          </a:xfrm>
          <a:prstGeom prst="rect">
            <a:avLst/>
          </a:prstGeom>
        </p:spPr>
      </p:pic>
      <p:pic>
        <p:nvPicPr>
          <p:cNvPr id="8" name="Picture 7" descr="val_batch0_label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40485"/>
            <a:ext cx="5250815" cy="525081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614*269"/>
  <p:tag name="TABLE_ENDDRAG_RECT" val="144*180*614*269"/>
</p:tagLst>
</file>

<file path=ppt/tags/tag10.xml><?xml version="1.0" encoding="utf-8"?>
<p:tagLst xmlns:p="http://schemas.openxmlformats.org/presentationml/2006/main">
  <p:tag name="TABLE_ENDDRAG_ORIGIN_RECT" val="678*331"/>
  <p:tag name="TABLE_ENDDRAG_RECT" val="105*148*678*331"/>
</p:tagLst>
</file>

<file path=ppt/tags/tag2.xml><?xml version="1.0" encoding="utf-8"?>
<p:tagLst xmlns:p="http://schemas.openxmlformats.org/presentationml/2006/main">
  <p:tag name="KSO_WM_DIAGRAM_VIRTUALLY_FRAME" val="{&quot;height&quot;:480.9,&quot;left&quot;:15.7,&quot;top&quot;:14.75,&quot;width&quot;:952.75}"/>
</p:tagLst>
</file>

<file path=ppt/tags/tag3.xml><?xml version="1.0" encoding="utf-8"?>
<p:tagLst xmlns:p="http://schemas.openxmlformats.org/presentationml/2006/main">
  <p:tag name="KSO_WM_DIAGRAM_VIRTUALLY_FRAME" val="{&quot;height&quot;:480.9,&quot;left&quot;:15.7,&quot;top&quot;:14.75,&quot;width&quot;:952.75}"/>
</p:tagLst>
</file>

<file path=ppt/tags/tag4.xml><?xml version="1.0" encoding="utf-8"?>
<p:tagLst xmlns:p="http://schemas.openxmlformats.org/presentationml/2006/main">
  <p:tag name="KSO_WM_DIAGRAM_VIRTUALLY_FRAME" val="{&quot;height&quot;:480.9,&quot;left&quot;:15.7,&quot;top&quot;:14.75,&quot;width&quot;:952.75}"/>
</p:tagLst>
</file>

<file path=ppt/tags/tag5.xml><?xml version="1.0" encoding="utf-8"?>
<p:tagLst xmlns:p="http://schemas.openxmlformats.org/presentationml/2006/main">
  <p:tag name="KSO_WM_DIAGRAM_VIRTUALLY_FRAME" val="{&quot;height&quot;:480.9,&quot;left&quot;:15.7,&quot;top&quot;:14.75,&quot;width&quot;:952.75}"/>
</p:tagLst>
</file>

<file path=ppt/tags/tag6.xml><?xml version="1.0" encoding="utf-8"?>
<p:tagLst xmlns:p="http://schemas.openxmlformats.org/presentationml/2006/main">
  <p:tag name="KSO_WM_DIAGRAM_VIRTUALLY_FRAME" val="{&quot;height&quot;:480.9,&quot;left&quot;:15.7,&quot;top&quot;:14.75,&quot;width&quot;:952.75}"/>
</p:tagLst>
</file>

<file path=ppt/tags/tag7.xml><?xml version="1.0" encoding="utf-8"?>
<p:tagLst xmlns:p="http://schemas.openxmlformats.org/presentationml/2006/main">
  <p:tag name="KSO_WM_DIAGRAM_VIRTUALLY_FRAME" val="{&quot;height&quot;:480.9,&quot;left&quot;:15.7,&quot;top&quot;:14.75,&quot;width&quot;:952.75}"/>
</p:tagLst>
</file>

<file path=ppt/tags/tag8.xml><?xml version="1.0" encoding="utf-8"?>
<p:tagLst xmlns:p="http://schemas.openxmlformats.org/presentationml/2006/main">
  <p:tag name="KSO_WM_DIAGRAM_VIRTUALLY_FRAME" val="{&quot;height&quot;:480.9,&quot;left&quot;:15.7,&quot;top&quot;:14.75,&quot;width&quot;:952.75}"/>
</p:tagLst>
</file>

<file path=ppt/tags/tag9.xml><?xml version="1.0" encoding="utf-8"?>
<p:tagLst xmlns:p="http://schemas.openxmlformats.org/presentationml/2006/main">
  <p:tag name="KSO_WM_DIAGRAM_VIRTUALLY_FRAME" val="{&quot;height&quot;:480.9,&quot;left&quot;:15.7,&quot;top&quot;:14.75,&quot;width&quot;:952.75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5462</Words>
  <Application>WPS Presentation</Application>
  <PresentationFormat>Widescreen</PresentationFormat>
  <Paragraphs>384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7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Cambria Math</vt:lpstr>
      <vt:lpstr>MS Mincho</vt:lpstr>
      <vt:lpstr>Liberation Mono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Experiment 2: epochs: 20 batch: 16 imgsz: 640</vt:lpstr>
      <vt:lpstr>PowerPoint 演示文稿</vt:lpstr>
      <vt:lpstr>Experiment 3: epochs: 20 batch: 32 imgsz: 640</vt:lpstr>
      <vt:lpstr>PowerPoint 演示文稿</vt:lpstr>
      <vt:lpstr>Experiment 4: epochs: 50 batch: 8 imgsz: 640</vt:lpstr>
      <vt:lpstr>PowerPoint 演示文稿</vt:lpstr>
      <vt:lpstr>Experiment 5: epochs: 50 batch: 16 imgsz: 640</vt:lpstr>
      <vt:lpstr>PowerPoint 演示文稿</vt:lpstr>
      <vt:lpstr>Experiment 6: epochs: 50 batch: 32 imgsz: 640</vt:lpstr>
      <vt:lpstr>PowerPoint 演示文稿</vt:lpstr>
      <vt:lpstr>Experiment 7: epochs: 100 batch: 8 imgsz: 640</vt:lpstr>
      <vt:lpstr>PowerPoint 演示文稿</vt:lpstr>
      <vt:lpstr>Experiment 8: epochs: 100 batch: 16 imgsz: 640</vt:lpstr>
      <vt:lpstr>Experiment 8: epochs: 100 batch: 16 imgsz: 640</vt:lpstr>
      <vt:lpstr>Experiment 9: epochs: 100 batch: 32 imgsz: 640</vt:lpstr>
      <vt:lpstr>PowerPoint 演示文稿</vt:lpstr>
      <vt:lpstr>Confusion Matrices</vt:lpstr>
      <vt:lpstr>PowerPoint 演示文稿</vt:lpstr>
      <vt:lpstr>Confusion Matrices</vt:lpstr>
      <vt:lpstr>Confusion Matrices</vt:lpstr>
      <vt:lpstr>Confusion Matrices</vt:lpstr>
      <vt:lpstr>Step 2. Training our model YOLO with different hyperparameters to find the best set of hyperparameters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Nail Melanoma Project</dc:title>
  <dc:creator>Ayca Öztürk</dc:creator>
  <cp:lastModifiedBy>ayca2</cp:lastModifiedBy>
  <cp:revision>19</cp:revision>
  <dcterms:created xsi:type="dcterms:W3CDTF">2025-10-05T12:05:22Z</dcterms:created>
  <dcterms:modified xsi:type="dcterms:W3CDTF">2025-10-07T08:46:08Z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4D3476587ABF412289C3471EE7031E1B_12</vt:lpwstr>
  </property>
  <property fmtid="{D5CDD505-2E9C-101B-9397-08002B2CF9AE}" pid="3" name="KSOProductBuildVer">
    <vt:lpwstr>1033-12.2.0.21931</vt:lpwstr>
  </property>
</Properties>
</file>